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notesMasterIdLst>
    <p:notesMasterId r:id="rId21"/>
  </p:notesMasterIdLst>
  <p:handoutMasterIdLst>
    <p:handoutMasterId r:id="rId22"/>
  </p:handoutMasterIdLst>
  <p:sldIdLst>
    <p:sldId id="256" r:id="rId5"/>
    <p:sldId id="297" r:id="rId6"/>
    <p:sldId id="313" r:id="rId7"/>
    <p:sldId id="299" r:id="rId8"/>
    <p:sldId id="300" r:id="rId9"/>
    <p:sldId id="302" r:id="rId10"/>
    <p:sldId id="303" r:id="rId11"/>
    <p:sldId id="305" r:id="rId12"/>
    <p:sldId id="316" r:id="rId13"/>
    <p:sldId id="308" r:id="rId14"/>
    <p:sldId id="309" r:id="rId15"/>
    <p:sldId id="310" r:id="rId16"/>
    <p:sldId id="311" r:id="rId17"/>
    <p:sldId id="312" r:id="rId18"/>
    <p:sldId id="314" r:id="rId19"/>
    <p:sldId id="315" r:id="rId20"/>
  </p:sldIdLst>
  <p:sldSz cx="9144000" cy="5143500" type="screen16x9"/>
  <p:notesSz cx="6858000" cy="9144000"/>
  <p:embeddedFontLst>
    <p:embeddedFont>
      <p:font typeface="Meta Head IGM Cond Black" panose="02000A06040000020004" pitchFamily="2" charset="0"/>
      <p:bold r:id="rId23"/>
    </p:embeddedFont>
    <p:embeddedFont>
      <p:font typeface="Meta Head IGM Cond Light" panose="02000506030000020004" pitchFamily="2" charset="0"/>
      <p:regular r:id="rId24"/>
    </p:embeddedFont>
    <p:embeddedFont>
      <p:font typeface="Meta IGM" panose="02000503040000020004" pitchFamily="2" charset="0"/>
      <p:regular r:id="rId25"/>
      <p:bold r:id="rId26"/>
      <p:italic r:id="rId27"/>
      <p:boldItalic r:id="rId28"/>
    </p:embeddedFont>
  </p:embeddedFontLst>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gner, Antje" initials="WA" lastIdx="9" clrIdx="0">
    <p:extLst>
      <p:ext uri="{19B8F6BF-5375-455C-9EA6-DF929625EA0E}">
        <p15:presenceInfo xmlns:p15="http://schemas.microsoft.com/office/powerpoint/2012/main" userId="S-1-5-21-1681774397-3292891888-1623808579-180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C3C3B"/>
    <a:srgbClr val="E305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E48B41-E246-4286-A97D-66BB097BB788}" v="1" dt="2024-04-24T11:48:26.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6" autoAdjust="0"/>
    <p:restoredTop sz="77874" autoAdjust="0"/>
  </p:normalViewPr>
  <p:slideViewPr>
    <p:cSldViewPr snapToGrid="0" snapToObjects="1" showGuides="1">
      <p:cViewPr varScale="1">
        <p:scale>
          <a:sx n="77" d="100"/>
          <a:sy n="77" d="100"/>
        </p:scale>
        <p:origin x="1099" y="58"/>
      </p:cViewPr>
      <p:guideLst>
        <p:guide orient="horz" pos="1620"/>
        <p:guide pos="2880"/>
      </p:guideLst>
    </p:cSldViewPr>
  </p:slideViewPr>
  <p:notesTextViewPr>
    <p:cViewPr>
      <p:scale>
        <a:sx n="1" d="1"/>
        <a:sy n="1" d="1"/>
      </p:scale>
      <p:origin x="0" y="0"/>
    </p:cViewPr>
  </p:notesTextViewPr>
  <p:notesViewPr>
    <p:cSldViewPr snapToGrid="0" snapToObjects="1">
      <p:cViewPr varScale="1">
        <p:scale>
          <a:sx n="117" d="100"/>
          <a:sy n="117" d="100"/>
        </p:scale>
        <p:origin x="2992"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gt, Dennis" userId="40eb2771-c950-4bf5-ac05-24f3c6827bbd" providerId="ADAL" clId="{32E48B41-E246-4286-A97D-66BB097BB788}"/>
    <pc:docChg chg="modSld">
      <pc:chgData name="Vogt, Dennis" userId="40eb2771-c950-4bf5-ac05-24f3c6827bbd" providerId="ADAL" clId="{32E48B41-E246-4286-A97D-66BB097BB788}" dt="2024-04-24T12:02:47.565" v="76" actId="20577"/>
      <pc:docMkLst>
        <pc:docMk/>
      </pc:docMkLst>
      <pc:sldChg chg="modSp mod modNotesTx">
        <pc:chgData name="Vogt, Dennis" userId="40eb2771-c950-4bf5-ac05-24f3c6827bbd" providerId="ADAL" clId="{32E48B41-E246-4286-A97D-66BB097BB788}" dt="2024-04-24T12:02:47.565" v="76" actId="20577"/>
        <pc:sldMkLst>
          <pc:docMk/>
          <pc:sldMk cId="969021218" sldId="297"/>
        </pc:sldMkLst>
        <pc:spChg chg="mod">
          <ac:chgData name="Vogt, Dennis" userId="40eb2771-c950-4bf5-ac05-24f3c6827bbd" providerId="ADAL" clId="{32E48B41-E246-4286-A97D-66BB097BB788}" dt="2024-04-24T12:02:37.168" v="75" actId="20577"/>
          <ac:spMkLst>
            <pc:docMk/>
            <pc:sldMk cId="969021218" sldId="297"/>
            <ac:spMk id="3" creationId="{00000000-0000-0000-0000-000000000000}"/>
          </ac:spMkLst>
        </pc:spChg>
        <pc:spChg chg="mod">
          <ac:chgData name="Vogt, Dennis" userId="40eb2771-c950-4bf5-ac05-24f3c6827bbd" providerId="ADAL" clId="{32E48B41-E246-4286-A97D-66BB097BB788}" dt="2024-04-24T12:02:20.999" v="69" actId="20577"/>
          <ac:spMkLst>
            <pc:docMk/>
            <pc:sldMk cId="969021218" sldId="297"/>
            <ac:spMk id="4" creationId="{00000000-0000-0000-0000-000000000000}"/>
          </ac:spMkLst>
        </pc:spChg>
      </pc:sldChg>
      <pc:sldChg chg="modNotesTx">
        <pc:chgData name="Vogt, Dennis" userId="40eb2771-c950-4bf5-ac05-24f3c6827bbd" providerId="ADAL" clId="{32E48B41-E246-4286-A97D-66BB097BB788}" dt="2024-04-24T11:55:46.907" v="67" actId="20577"/>
        <pc:sldMkLst>
          <pc:docMk/>
          <pc:sldMk cId="3772777958" sldId="303"/>
        </pc:sldMkLst>
      </pc:sldChg>
      <pc:sldChg chg="modSp mod">
        <pc:chgData name="Vogt, Dennis" userId="40eb2771-c950-4bf5-ac05-24f3c6827bbd" providerId="ADAL" clId="{32E48B41-E246-4286-A97D-66BB097BB788}" dt="2024-04-24T11:52:35.697" v="11" actId="20577"/>
        <pc:sldMkLst>
          <pc:docMk/>
          <pc:sldMk cId="1339022999" sldId="305"/>
        </pc:sldMkLst>
        <pc:spChg chg="mod">
          <ac:chgData name="Vogt, Dennis" userId="40eb2771-c950-4bf5-ac05-24f3c6827bbd" providerId="ADAL" clId="{32E48B41-E246-4286-A97D-66BB097BB788}" dt="2024-04-24T11:52:35.697" v="11" actId="20577"/>
          <ac:spMkLst>
            <pc:docMk/>
            <pc:sldMk cId="1339022999" sldId="305"/>
            <ac:spMk id="3" creationId="{00000000-0000-0000-0000-000000000000}"/>
          </ac:spMkLst>
        </pc:spChg>
      </pc:sldChg>
      <pc:sldChg chg="addSp delSp modSp mod">
        <pc:chgData name="Vogt, Dennis" userId="40eb2771-c950-4bf5-ac05-24f3c6827bbd" providerId="ADAL" clId="{32E48B41-E246-4286-A97D-66BB097BB788}" dt="2024-04-24T11:48:46.809" v="9" actId="12788"/>
        <pc:sldMkLst>
          <pc:docMk/>
          <pc:sldMk cId="3950389804" sldId="316"/>
        </pc:sldMkLst>
        <pc:spChg chg="del">
          <ac:chgData name="Vogt, Dennis" userId="40eb2771-c950-4bf5-ac05-24f3c6827bbd" providerId="ADAL" clId="{32E48B41-E246-4286-A97D-66BB097BB788}" dt="2024-04-24T11:48:26.272" v="0"/>
          <ac:spMkLst>
            <pc:docMk/>
            <pc:sldMk cId="3950389804" sldId="316"/>
            <ac:spMk id="3" creationId="{BA2138E9-C026-618A-9A85-6A630D57AAFE}"/>
          </ac:spMkLst>
        </pc:spChg>
        <pc:spChg chg="mod">
          <ac:chgData name="Vogt, Dennis" userId="40eb2771-c950-4bf5-ac05-24f3c6827bbd" providerId="ADAL" clId="{32E48B41-E246-4286-A97D-66BB097BB788}" dt="2024-04-24T11:48:39.056" v="6" actId="6549"/>
          <ac:spMkLst>
            <pc:docMk/>
            <pc:sldMk cId="3950389804" sldId="316"/>
            <ac:spMk id="4" creationId="{CF7265AC-B515-8BD6-FB0D-4EF20629D121}"/>
          </ac:spMkLst>
        </pc:spChg>
        <pc:picChg chg="add mod">
          <ac:chgData name="Vogt, Dennis" userId="40eb2771-c950-4bf5-ac05-24f3c6827bbd" providerId="ADAL" clId="{32E48B41-E246-4286-A97D-66BB097BB788}" dt="2024-04-24T11:48:46.809" v="9" actId="12788"/>
          <ac:picMkLst>
            <pc:docMk/>
            <pc:sldMk cId="3950389804" sldId="316"/>
            <ac:picMk id="6" creationId="{F43C976B-8B2D-324A-B91B-4FDD2547F81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23BC33-8778-4F81-8896-B4FDD1784104}"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de-DE"/>
        </a:p>
      </dgm:t>
    </dgm:pt>
    <dgm:pt modelId="{046BDC25-5850-43C3-8BDA-30C4CC34A4AF}">
      <dgm:prSet custT="1"/>
      <dgm:spPr/>
      <dgm:t>
        <a:bodyPr/>
        <a:lstStyle/>
        <a:p>
          <a:pPr rtl="0"/>
          <a:r>
            <a:rPr lang="de-DE" sz="1800" dirty="0"/>
            <a:t>Entgelt-erhöhungen</a:t>
          </a:r>
        </a:p>
      </dgm:t>
    </dgm:pt>
    <dgm:pt modelId="{C849CC76-CFE6-4B86-B224-03BFBA310DCE}" type="parTrans" cxnId="{770F4698-6F4C-419D-94BD-7C481AFAC05A}">
      <dgm:prSet/>
      <dgm:spPr/>
      <dgm:t>
        <a:bodyPr/>
        <a:lstStyle/>
        <a:p>
          <a:endParaRPr lang="de-DE"/>
        </a:p>
      </dgm:t>
    </dgm:pt>
    <dgm:pt modelId="{160C276F-9D0F-485B-9E8C-411EB86557BA}" type="sibTrans" cxnId="{770F4698-6F4C-419D-94BD-7C481AFAC05A}">
      <dgm:prSet/>
      <dgm:spPr/>
      <dgm:t>
        <a:bodyPr/>
        <a:lstStyle/>
        <a:p>
          <a:endParaRPr lang="de-DE"/>
        </a:p>
      </dgm:t>
    </dgm:pt>
    <dgm:pt modelId="{4121896D-2148-43BF-A9DE-F587601CEAE4}">
      <dgm:prSet custT="1"/>
      <dgm:spPr/>
      <dgm:t>
        <a:bodyPr/>
        <a:lstStyle/>
        <a:p>
          <a:pPr rtl="0"/>
          <a:r>
            <a:rPr lang="de-DE" sz="1800" dirty="0"/>
            <a:t>Mehr Urlaub</a:t>
          </a:r>
        </a:p>
      </dgm:t>
    </dgm:pt>
    <dgm:pt modelId="{51CDDA7D-F6CE-457A-8296-3BF1FF8E79D2}" type="parTrans" cxnId="{CB3B2483-9B1B-4A8E-A9BF-4FEE38B1E494}">
      <dgm:prSet/>
      <dgm:spPr/>
      <dgm:t>
        <a:bodyPr/>
        <a:lstStyle/>
        <a:p>
          <a:endParaRPr lang="de-DE"/>
        </a:p>
      </dgm:t>
    </dgm:pt>
    <dgm:pt modelId="{AA898285-BAED-4D8C-8BEA-0255BC479B3B}" type="sibTrans" cxnId="{CB3B2483-9B1B-4A8E-A9BF-4FEE38B1E494}">
      <dgm:prSet/>
      <dgm:spPr/>
      <dgm:t>
        <a:bodyPr/>
        <a:lstStyle/>
        <a:p>
          <a:endParaRPr lang="de-DE"/>
        </a:p>
      </dgm:t>
    </dgm:pt>
    <dgm:pt modelId="{0B8B81E4-7283-437A-87FA-D799B755FBE9}">
      <dgm:prSet custT="1"/>
      <dgm:spPr/>
      <dgm:t>
        <a:bodyPr/>
        <a:lstStyle/>
        <a:p>
          <a:pPr rtl="0"/>
          <a:r>
            <a:rPr lang="de-DE" sz="1800" dirty="0"/>
            <a:t>Mitglieder-vorteil</a:t>
          </a:r>
        </a:p>
      </dgm:t>
    </dgm:pt>
    <dgm:pt modelId="{1F8E2886-6972-48C6-937A-45FAF4CD1AA8}" type="parTrans" cxnId="{4DB66663-4475-4DD7-8B03-9824992521CE}">
      <dgm:prSet/>
      <dgm:spPr/>
      <dgm:t>
        <a:bodyPr/>
        <a:lstStyle/>
        <a:p>
          <a:endParaRPr lang="de-DE"/>
        </a:p>
      </dgm:t>
    </dgm:pt>
    <dgm:pt modelId="{A47422AB-CC94-4319-8755-8AC012FBB6DD}" type="sibTrans" cxnId="{4DB66663-4475-4DD7-8B03-9824992521CE}">
      <dgm:prSet/>
      <dgm:spPr/>
      <dgm:t>
        <a:bodyPr/>
        <a:lstStyle/>
        <a:p>
          <a:endParaRPr lang="de-DE"/>
        </a:p>
      </dgm:t>
    </dgm:pt>
    <dgm:pt modelId="{65E609E2-9B4A-48CA-8268-2DC3CC5C1A6C}">
      <dgm:prSet custT="1"/>
      <dgm:spPr/>
      <dgm:t>
        <a:bodyPr/>
        <a:lstStyle/>
        <a:p>
          <a:pPr rtl="0"/>
          <a:r>
            <a:rPr lang="de-DE" sz="1800" b="0" i="0"/>
            <a:t>Branchen-zuschläge</a:t>
          </a:r>
          <a:endParaRPr lang="de-DE" sz="1800" dirty="0"/>
        </a:p>
      </dgm:t>
    </dgm:pt>
    <dgm:pt modelId="{3555FC67-9C4A-4BAF-AC87-E210BEEBFC5C}" type="parTrans" cxnId="{47518303-40EC-468F-98C7-4FE632AC1928}">
      <dgm:prSet/>
      <dgm:spPr/>
      <dgm:t>
        <a:bodyPr/>
        <a:lstStyle/>
        <a:p>
          <a:endParaRPr lang="de-DE"/>
        </a:p>
      </dgm:t>
    </dgm:pt>
    <dgm:pt modelId="{3E1A7B9E-3C15-4B77-AE9C-6C6948A44B47}" type="sibTrans" cxnId="{47518303-40EC-468F-98C7-4FE632AC1928}">
      <dgm:prSet/>
      <dgm:spPr/>
      <dgm:t>
        <a:bodyPr/>
        <a:lstStyle/>
        <a:p>
          <a:endParaRPr lang="de-DE"/>
        </a:p>
      </dgm:t>
    </dgm:pt>
    <dgm:pt modelId="{C03B0C07-C948-44FC-8E60-68B8A224CA2B}">
      <dgm:prSet custT="1"/>
      <dgm:spPr/>
      <dgm:t>
        <a:bodyPr/>
        <a:lstStyle/>
        <a:p>
          <a:pPr rtl="0"/>
          <a:r>
            <a:rPr lang="de-DE" sz="1800"/>
            <a:t>Mehr </a:t>
          </a:r>
          <a:r>
            <a:rPr lang="de-DE" sz="1800" dirty="0"/>
            <a:t>Urlaubs- und Weihnachts-geld</a:t>
          </a:r>
        </a:p>
      </dgm:t>
    </dgm:pt>
    <dgm:pt modelId="{74508307-533D-4C5D-A6F8-E6F90A4B5A80}" type="parTrans" cxnId="{0C82879E-7051-4C85-BFCD-9143FF4273AC}">
      <dgm:prSet/>
      <dgm:spPr/>
      <dgm:t>
        <a:bodyPr/>
        <a:lstStyle/>
        <a:p>
          <a:endParaRPr lang="de-DE"/>
        </a:p>
      </dgm:t>
    </dgm:pt>
    <dgm:pt modelId="{D6D78E10-2122-4417-9860-F157CD170C3E}" type="sibTrans" cxnId="{0C82879E-7051-4C85-BFCD-9143FF4273AC}">
      <dgm:prSet/>
      <dgm:spPr/>
      <dgm:t>
        <a:bodyPr/>
        <a:lstStyle/>
        <a:p>
          <a:endParaRPr lang="de-DE"/>
        </a:p>
      </dgm:t>
    </dgm:pt>
    <dgm:pt modelId="{5BE9DC22-C212-4BEA-A1C8-9A1F12A42EE0}" type="pres">
      <dgm:prSet presAssocID="{D523BC33-8778-4F81-8896-B4FDD1784104}" presName="Name0" presStyleCnt="0">
        <dgm:presLayoutVars>
          <dgm:chPref val="1"/>
          <dgm:dir/>
          <dgm:animOne val="branch"/>
          <dgm:animLvl val="lvl"/>
          <dgm:resizeHandles/>
        </dgm:presLayoutVars>
      </dgm:prSet>
      <dgm:spPr/>
    </dgm:pt>
    <dgm:pt modelId="{7E7B137A-8D7A-4C6F-A4C2-1F91C9EC8383}" type="pres">
      <dgm:prSet presAssocID="{046BDC25-5850-43C3-8BDA-30C4CC34A4AF}" presName="vertOne" presStyleCnt="0"/>
      <dgm:spPr/>
    </dgm:pt>
    <dgm:pt modelId="{4D6F234B-34CF-47CE-8BEF-78E9A76BBCC5}" type="pres">
      <dgm:prSet presAssocID="{046BDC25-5850-43C3-8BDA-30C4CC34A4AF}" presName="txOne" presStyleLbl="node0" presStyleIdx="0" presStyleCnt="5">
        <dgm:presLayoutVars>
          <dgm:chPref val="3"/>
        </dgm:presLayoutVars>
      </dgm:prSet>
      <dgm:spPr/>
    </dgm:pt>
    <dgm:pt modelId="{EC0D5AC4-AC1F-4263-A6AC-3E363FAC172A}" type="pres">
      <dgm:prSet presAssocID="{046BDC25-5850-43C3-8BDA-30C4CC34A4AF}" presName="horzOne" presStyleCnt="0"/>
      <dgm:spPr/>
    </dgm:pt>
    <dgm:pt modelId="{EB24805C-42E3-4170-B8DC-A2F46D70D294}" type="pres">
      <dgm:prSet presAssocID="{160C276F-9D0F-485B-9E8C-411EB86557BA}" presName="sibSpaceOne" presStyleCnt="0"/>
      <dgm:spPr/>
    </dgm:pt>
    <dgm:pt modelId="{334EDFFA-2FC6-40D1-8EB6-F9E1E0F92F3F}" type="pres">
      <dgm:prSet presAssocID="{65E609E2-9B4A-48CA-8268-2DC3CC5C1A6C}" presName="vertOne" presStyleCnt="0"/>
      <dgm:spPr/>
    </dgm:pt>
    <dgm:pt modelId="{FC77E02E-37E7-4826-B364-9960E58E2775}" type="pres">
      <dgm:prSet presAssocID="{65E609E2-9B4A-48CA-8268-2DC3CC5C1A6C}" presName="txOne" presStyleLbl="node0" presStyleIdx="1" presStyleCnt="5">
        <dgm:presLayoutVars>
          <dgm:chPref val="3"/>
        </dgm:presLayoutVars>
      </dgm:prSet>
      <dgm:spPr/>
    </dgm:pt>
    <dgm:pt modelId="{063C06E4-7B4B-4977-BCF4-4B3F5313D526}" type="pres">
      <dgm:prSet presAssocID="{65E609E2-9B4A-48CA-8268-2DC3CC5C1A6C}" presName="horzOne" presStyleCnt="0"/>
      <dgm:spPr/>
    </dgm:pt>
    <dgm:pt modelId="{F282B267-9CC6-4C58-A4A3-4A53D8C7751C}" type="pres">
      <dgm:prSet presAssocID="{3E1A7B9E-3C15-4B77-AE9C-6C6948A44B47}" presName="sibSpaceOne" presStyleCnt="0"/>
      <dgm:spPr/>
    </dgm:pt>
    <dgm:pt modelId="{019BA693-3F16-436E-8E5A-7F43A6A33D25}" type="pres">
      <dgm:prSet presAssocID="{4121896D-2148-43BF-A9DE-F587601CEAE4}" presName="vertOne" presStyleCnt="0"/>
      <dgm:spPr/>
    </dgm:pt>
    <dgm:pt modelId="{56821117-964E-4F4F-A777-49A80010FE13}" type="pres">
      <dgm:prSet presAssocID="{4121896D-2148-43BF-A9DE-F587601CEAE4}" presName="txOne" presStyleLbl="node0" presStyleIdx="2" presStyleCnt="5">
        <dgm:presLayoutVars>
          <dgm:chPref val="3"/>
        </dgm:presLayoutVars>
      </dgm:prSet>
      <dgm:spPr/>
    </dgm:pt>
    <dgm:pt modelId="{B3CD67DB-3D89-4CD8-BEA9-47E1A519BA4C}" type="pres">
      <dgm:prSet presAssocID="{4121896D-2148-43BF-A9DE-F587601CEAE4}" presName="horzOne" presStyleCnt="0"/>
      <dgm:spPr/>
    </dgm:pt>
    <dgm:pt modelId="{A53089EC-AB39-4C08-AE57-46672F5EFE18}" type="pres">
      <dgm:prSet presAssocID="{AA898285-BAED-4D8C-8BEA-0255BC479B3B}" presName="sibSpaceOne" presStyleCnt="0"/>
      <dgm:spPr/>
    </dgm:pt>
    <dgm:pt modelId="{C9C3B104-1C71-45C2-B73B-E156B5E837B9}" type="pres">
      <dgm:prSet presAssocID="{C03B0C07-C948-44FC-8E60-68B8A224CA2B}" presName="vertOne" presStyleCnt="0"/>
      <dgm:spPr/>
    </dgm:pt>
    <dgm:pt modelId="{68D800A5-7145-47C4-AFA6-2E8194E725C2}" type="pres">
      <dgm:prSet presAssocID="{C03B0C07-C948-44FC-8E60-68B8A224CA2B}" presName="txOne" presStyleLbl="node0" presStyleIdx="3" presStyleCnt="5">
        <dgm:presLayoutVars>
          <dgm:chPref val="3"/>
        </dgm:presLayoutVars>
      </dgm:prSet>
      <dgm:spPr/>
    </dgm:pt>
    <dgm:pt modelId="{A0A7A239-3179-40DB-B29A-0360A52DE850}" type="pres">
      <dgm:prSet presAssocID="{C03B0C07-C948-44FC-8E60-68B8A224CA2B}" presName="horzOne" presStyleCnt="0"/>
      <dgm:spPr/>
    </dgm:pt>
    <dgm:pt modelId="{F2B39187-8F01-4961-BB28-7708E346B021}" type="pres">
      <dgm:prSet presAssocID="{D6D78E10-2122-4417-9860-F157CD170C3E}" presName="sibSpaceOne" presStyleCnt="0"/>
      <dgm:spPr/>
    </dgm:pt>
    <dgm:pt modelId="{ABFB4A9F-D7E8-4336-A651-C1FDD54624F3}" type="pres">
      <dgm:prSet presAssocID="{0B8B81E4-7283-437A-87FA-D799B755FBE9}" presName="vertOne" presStyleCnt="0"/>
      <dgm:spPr/>
    </dgm:pt>
    <dgm:pt modelId="{9A63C9E7-FC8F-4277-957C-C6912015A90C}" type="pres">
      <dgm:prSet presAssocID="{0B8B81E4-7283-437A-87FA-D799B755FBE9}" presName="txOne" presStyleLbl="node0" presStyleIdx="4" presStyleCnt="5">
        <dgm:presLayoutVars>
          <dgm:chPref val="3"/>
        </dgm:presLayoutVars>
      </dgm:prSet>
      <dgm:spPr/>
    </dgm:pt>
    <dgm:pt modelId="{572F1847-E949-4528-9A81-BD708A4C39E6}" type="pres">
      <dgm:prSet presAssocID="{0B8B81E4-7283-437A-87FA-D799B755FBE9}" presName="horzOne" presStyleCnt="0"/>
      <dgm:spPr/>
    </dgm:pt>
  </dgm:ptLst>
  <dgm:cxnLst>
    <dgm:cxn modelId="{47518303-40EC-468F-98C7-4FE632AC1928}" srcId="{D523BC33-8778-4F81-8896-B4FDD1784104}" destId="{65E609E2-9B4A-48CA-8268-2DC3CC5C1A6C}" srcOrd="1" destOrd="0" parTransId="{3555FC67-9C4A-4BAF-AC87-E210BEEBFC5C}" sibTransId="{3E1A7B9E-3C15-4B77-AE9C-6C6948A44B47}"/>
    <dgm:cxn modelId="{4DB66663-4475-4DD7-8B03-9824992521CE}" srcId="{D523BC33-8778-4F81-8896-B4FDD1784104}" destId="{0B8B81E4-7283-437A-87FA-D799B755FBE9}" srcOrd="4" destOrd="0" parTransId="{1F8E2886-6972-48C6-937A-45FAF4CD1AA8}" sibTransId="{A47422AB-CC94-4319-8755-8AC012FBB6DD}"/>
    <dgm:cxn modelId="{2D5A6B54-C0DF-4238-BD97-200703219C7A}" type="presOf" srcId="{046BDC25-5850-43C3-8BDA-30C4CC34A4AF}" destId="{4D6F234B-34CF-47CE-8BEF-78E9A76BBCC5}" srcOrd="0" destOrd="0" presId="urn:microsoft.com/office/officeart/2005/8/layout/hierarchy4"/>
    <dgm:cxn modelId="{17B51F55-CC2D-405D-8043-76B45E151B8D}" type="presOf" srcId="{D523BC33-8778-4F81-8896-B4FDD1784104}" destId="{5BE9DC22-C212-4BEA-A1C8-9A1F12A42EE0}" srcOrd="0" destOrd="0" presId="urn:microsoft.com/office/officeart/2005/8/layout/hierarchy4"/>
    <dgm:cxn modelId="{FBD7C25A-2638-43D9-97C3-4306D285A1D9}" type="presOf" srcId="{0B8B81E4-7283-437A-87FA-D799B755FBE9}" destId="{9A63C9E7-FC8F-4277-957C-C6912015A90C}" srcOrd="0" destOrd="0" presId="urn:microsoft.com/office/officeart/2005/8/layout/hierarchy4"/>
    <dgm:cxn modelId="{CB3B2483-9B1B-4A8E-A9BF-4FEE38B1E494}" srcId="{D523BC33-8778-4F81-8896-B4FDD1784104}" destId="{4121896D-2148-43BF-A9DE-F587601CEAE4}" srcOrd="2" destOrd="0" parTransId="{51CDDA7D-F6CE-457A-8296-3BF1FF8E79D2}" sibTransId="{AA898285-BAED-4D8C-8BEA-0255BC479B3B}"/>
    <dgm:cxn modelId="{770F4698-6F4C-419D-94BD-7C481AFAC05A}" srcId="{D523BC33-8778-4F81-8896-B4FDD1784104}" destId="{046BDC25-5850-43C3-8BDA-30C4CC34A4AF}" srcOrd="0" destOrd="0" parTransId="{C849CC76-CFE6-4B86-B224-03BFBA310DCE}" sibTransId="{160C276F-9D0F-485B-9E8C-411EB86557BA}"/>
    <dgm:cxn modelId="{0773F198-95CA-4C21-A79D-886E9020B93F}" type="presOf" srcId="{C03B0C07-C948-44FC-8E60-68B8A224CA2B}" destId="{68D800A5-7145-47C4-AFA6-2E8194E725C2}" srcOrd="0" destOrd="0" presId="urn:microsoft.com/office/officeart/2005/8/layout/hierarchy4"/>
    <dgm:cxn modelId="{A4D16499-FBA5-472D-A6D9-599A6E58370F}" type="presOf" srcId="{65E609E2-9B4A-48CA-8268-2DC3CC5C1A6C}" destId="{FC77E02E-37E7-4826-B364-9960E58E2775}" srcOrd="0" destOrd="0" presId="urn:microsoft.com/office/officeart/2005/8/layout/hierarchy4"/>
    <dgm:cxn modelId="{0C82879E-7051-4C85-BFCD-9143FF4273AC}" srcId="{D523BC33-8778-4F81-8896-B4FDD1784104}" destId="{C03B0C07-C948-44FC-8E60-68B8A224CA2B}" srcOrd="3" destOrd="0" parTransId="{74508307-533D-4C5D-A6F8-E6F90A4B5A80}" sibTransId="{D6D78E10-2122-4417-9860-F157CD170C3E}"/>
    <dgm:cxn modelId="{72C832C6-94D4-4621-B8B9-029532FB7FBB}" type="presOf" srcId="{4121896D-2148-43BF-A9DE-F587601CEAE4}" destId="{56821117-964E-4F4F-A777-49A80010FE13}" srcOrd="0" destOrd="0" presId="urn:microsoft.com/office/officeart/2005/8/layout/hierarchy4"/>
    <dgm:cxn modelId="{194EF3D9-F3E1-4B44-BA34-952246012AED}" type="presParOf" srcId="{5BE9DC22-C212-4BEA-A1C8-9A1F12A42EE0}" destId="{7E7B137A-8D7A-4C6F-A4C2-1F91C9EC8383}" srcOrd="0" destOrd="0" presId="urn:microsoft.com/office/officeart/2005/8/layout/hierarchy4"/>
    <dgm:cxn modelId="{49A1DED6-1027-4DB3-8B40-B1B4F19F28D5}" type="presParOf" srcId="{7E7B137A-8D7A-4C6F-A4C2-1F91C9EC8383}" destId="{4D6F234B-34CF-47CE-8BEF-78E9A76BBCC5}" srcOrd="0" destOrd="0" presId="urn:microsoft.com/office/officeart/2005/8/layout/hierarchy4"/>
    <dgm:cxn modelId="{A0BC2F94-E470-4950-9525-66E41ED71B65}" type="presParOf" srcId="{7E7B137A-8D7A-4C6F-A4C2-1F91C9EC8383}" destId="{EC0D5AC4-AC1F-4263-A6AC-3E363FAC172A}" srcOrd="1" destOrd="0" presId="urn:microsoft.com/office/officeart/2005/8/layout/hierarchy4"/>
    <dgm:cxn modelId="{48BCA25C-C791-44E3-9A41-A38E36C9DB60}" type="presParOf" srcId="{5BE9DC22-C212-4BEA-A1C8-9A1F12A42EE0}" destId="{EB24805C-42E3-4170-B8DC-A2F46D70D294}" srcOrd="1" destOrd="0" presId="urn:microsoft.com/office/officeart/2005/8/layout/hierarchy4"/>
    <dgm:cxn modelId="{47F341AC-1B6D-4E04-8351-96776CCF3D6D}" type="presParOf" srcId="{5BE9DC22-C212-4BEA-A1C8-9A1F12A42EE0}" destId="{334EDFFA-2FC6-40D1-8EB6-F9E1E0F92F3F}" srcOrd="2" destOrd="0" presId="urn:microsoft.com/office/officeart/2005/8/layout/hierarchy4"/>
    <dgm:cxn modelId="{D31EE98D-E73D-4829-9CF8-ECD4A723D536}" type="presParOf" srcId="{334EDFFA-2FC6-40D1-8EB6-F9E1E0F92F3F}" destId="{FC77E02E-37E7-4826-B364-9960E58E2775}" srcOrd="0" destOrd="0" presId="urn:microsoft.com/office/officeart/2005/8/layout/hierarchy4"/>
    <dgm:cxn modelId="{B3BDE51C-6181-4EBE-A7DA-930D5F93334B}" type="presParOf" srcId="{334EDFFA-2FC6-40D1-8EB6-F9E1E0F92F3F}" destId="{063C06E4-7B4B-4977-BCF4-4B3F5313D526}" srcOrd="1" destOrd="0" presId="urn:microsoft.com/office/officeart/2005/8/layout/hierarchy4"/>
    <dgm:cxn modelId="{DA80A2BD-E0E6-4953-A81D-63A107FF7143}" type="presParOf" srcId="{5BE9DC22-C212-4BEA-A1C8-9A1F12A42EE0}" destId="{F282B267-9CC6-4C58-A4A3-4A53D8C7751C}" srcOrd="3" destOrd="0" presId="urn:microsoft.com/office/officeart/2005/8/layout/hierarchy4"/>
    <dgm:cxn modelId="{DEBF07F8-D1C5-4DA0-AADB-48BBB5689786}" type="presParOf" srcId="{5BE9DC22-C212-4BEA-A1C8-9A1F12A42EE0}" destId="{019BA693-3F16-436E-8E5A-7F43A6A33D25}" srcOrd="4" destOrd="0" presId="urn:microsoft.com/office/officeart/2005/8/layout/hierarchy4"/>
    <dgm:cxn modelId="{A68682C9-9F50-4295-8E09-FE05F8AB1EBD}" type="presParOf" srcId="{019BA693-3F16-436E-8E5A-7F43A6A33D25}" destId="{56821117-964E-4F4F-A777-49A80010FE13}" srcOrd="0" destOrd="0" presId="urn:microsoft.com/office/officeart/2005/8/layout/hierarchy4"/>
    <dgm:cxn modelId="{9DEEA312-3627-4803-97DE-2EEC9BF6220A}" type="presParOf" srcId="{019BA693-3F16-436E-8E5A-7F43A6A33D25}" destId="{B3CD67DB-3D89-4CD8-BEA9-47E1A519BA4C}" srcOrd="1" destOrd="0" presId="urn:microsoft.com/office/officeart/2005/8/layout/hierarchy4"/>
    <dgm:cxn modelId="{0BAE9D10-09E5-4720-A2D5-2C7AE33E00A3}" type="presParOf" srcId="{5BE9DC22-C212-4BEA-A1C8-9A1F12A42EE0}" destId="{A53089EC-AB39-4C08-AE57-46672F5EFE18}" srcOrd="5" destOrd="0" presId="urn:microsoft.com/office/officeart/2005/8/layout/hierarchy4"/>
    <dgm:cxn modelId="{9F9EE925-6FEB-4776-B96B-D870C6344C00}" type="presParOf" srcId="{5BE9DC22-C212-4BEA-A1C8-9A1F12A42EE0}" destId="{C9C3B104-1C71-45C2-B73B-E156B5E837B9}" srcOrd="6" destOrd="0" presId="urn:microsoft.com/office/officeart/2005/8/layout/hierarchy4"/>
    <dgm:cxn modelId="{30972EC6-4BAD-4ED4-897E-44CA5094D003}" type="presParOf" srcId="{C9C3B104-1C71-45C2-B73B-E156B5E837B9}" destId="{68D800A5-7145-47C4-AFA6-2E8194E725C2}" srcOrd="0" destOrd="0" presId="urn:microsoft.com/office/officeart/2005/8/layout/hierarchy4"/>
    <dgm:cxn modelId="{48524DF1-102C-470F-BD81-634F041800AF}" type="presParOf" srcId="{C9C3B104-1C71-45C2-B73B-E156B5E837B9}" destId="{A0A7A239-3179-40DB-B29A-0360A52DE850}" srcOrd="1" destOrd="0" presId="urn:microsoft.com/office/officeart/2005/8/layout/hierarchy4"/>
    <dgm:cxn modelId="{236BED29-BD5B-4761-9AA9-E649EDCBEF99}" type="presParOf" srcId="{5BE9DC22-C212-4BEA-A1C8-9A1F12A42EE0}" destId="{F2B39187-8F01-4961-BB28-7708E346B021}" srcOrd="7" destOrd="0" presId="urn:microsoft.com/office/officeart/2005/8/layout/hierarchy4"/>
    <dgm:cxn modelId="{854B5D8B-2AA4-4391-B9BB-2433AC9BBB42}" type="presParOf" srcId="{5BE9DC22-C212-4BEA-A1C8-9A1F12A42EE0}" destId="{ABFB4A9F-D7E8-4336-A651-C1FDD54624F3}" srcOrd="8" destOrd="0" presId="urn:microsoft.com/office/officeart/2005/8/layout/hierarchy4"/>
    <dgm:cxn modelId="{4F9E2B5B-F9E5-4E63-B7BD-6223B1C4DCAE}" type="presParOf" srcId="{ABFB4A9F-D7E8-4336-A651-C1FDD54624F3}" destId="{9A63C9E7-FC8F-4277-957C-C6912015A90C}" srcOrd="0" destOrd="0" presId="urn:microsoft.com/office/officeart/2005/8/layout/hierarchy4"/>
    <dgm:cxn modelId="{EB263444-221F-4B25-A514-23A0D688CF44}" type="presParOf" srcId="{ABFB4A9F-D7E8-4336-A651-C1FDD54624F3}" destId="{572F1847-E949-4528-9A81-BD708A4C39E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F234B-34CF-47CE-8BEF-78E9A76BBCC5}">
      <dsp:nvSpPr>
        <dsp:cNvPr id="0" name=""/>
        <dsp:cNvSpPr/>
      </dsp:nvSpPr>
      <dsp:spPr>
        <a:xfrm>
          <a:off x="860" y="0"/>
          <a:ext cx="1523383" cy="19611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de-DE" sz="1800" kern="1200" dirty="0"/>
            <a:t>Entgelt-erhöhungen</a:t>
          </a:r>
        </a:p>
      </dsp:txBody>
      <dsp:txXfrm>
        <a:off x="45478" y="44618"/>
        <a:ext cx="1434147" cy="1871891"/>
      </dsp:txXfrm>
    </dsp:sp>
    <dsp:sp modelId="{FC77E02E-37E7-4826-B364-9960E58E2775}">
      <dsp:nvSpPr>
        <dsp:cNvPr id="0" name=""/>
        <dsp:cNvSpPr/>
      </dsp:nvSpPr>
      <dsp:spPr>
        <a:xfrm>
          <a:off x="1780172" y="0"/>
          <a:ext cx="1523383" cy="19611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de-DE" sz="1800" b="0" i="0" kern="1200"/>
            <a:t>Branchen-zuschläge</a:t>
          </a:r>
          <a:endParaRPr lang="de-DE" sz="1800" kern="1200" dirty="0"/>
        </a:p>
      </dsp:txBody>
      <dsp:txXfrm>
        <a:off x="1824790" y="44618"/>
        <a:ext cx="1434147" cy="1871891"/>
      </dsp:txXfrm>
    </dsp:sp>
    <dsp:sp modelId="{56821117-964E-4F4F-A777-49A80010FE13}">
      <dsp:nvSpPr>
        <dsp:cNvPr id="0" name=""/>
        <dsp:cNvSpPr/>
      </dsp:nvSpPr>
      <dsp:spPr>
        <a:xfrm>
          <a:off x="3559483" y="0"/>
          <a:ext cx="1523383" cy="19611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de-DE" sz="1800" kern="1200" dirty="0"/>
            <a:t>Mehr Urlaub</a:t>
          </a:r>
        </a:p>
      </dsp:txBody>
      <dsp:txXfrm>
        <a:off x="3604101" y="44618"/>
        <a:ext cx="1434147" cy="1871891"/>
      </dsp:txXfrm>
    </dsp:sp>
    <dsp:sp modelId="{68D800A5-7145-47C4-AFA6-2E8194E725C2}">
      <dsp:nvSpPr>
        <dsp:cNvPr id="0" name=""/>
        <dsp:cNvSpPr/>
      </dsp:nvSpPr>
      <dsp:spPr>
        <a:xfrm>
          <a:off x="5338795" y="0"/>
          <a:ext cx="1523383" cy="19611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de-DE" sz="1800" kern="1200"/>
            <a:t>Mehr </a:t>
          </a:r>
          <a:r>
            <a:rPr lang="de-DE" sz="1800" kern="1200" dirty="0"/>
            <a:t>Urlaubs- und Weihnachts-geld</a:t>
          </a:r>
        </a:p>
      </dsp:txBody>
      <dsp:txXfrm>
        <a:off x="5383413" y="44618"/>
        <a:ext cx="1434147" cy="1871891"/>
      </dsp:txXfrm>
    </dsp:sp>
    <dsp:sp modelId="{9A63C9E7-FC8F-4277-957C-C6912015A90C}">
      <dsp:nvSpPr>
        <dsp:cNvPr id="0" name=""/>
        <dsp:cNvSpPr/>
      </dsp:nvSpPr>
      <dsp:spPr>
        <a:xfrm>
          <a:off x="7118106" y="0"/>
          <a:ext cx="1523383" cy="19611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de-DE" sz="1800" kern="1200" dirty="0"/>
            <a:t>Mitglieder-vorteil</a:t>
          </a:r>
        </a:p>
      </dsp:txBody>
      <dsp:txXfrm>
        <a:off x="7162724" y="44618"/>
        <a:ext cx="1434147" cy="18718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68492C6-ED8A-564E-B3D1-6FC36A6D94CE}"/>
              </a:ext>
            </a:extLst>
          </p:cNvPr>
          <p:cNvSpPr>
            <a:spLocks noGrp="1"/>
          </p:cNvSpPr>
          <p:nvPr>
            <p:ph type="hdr" sz="quarter"/>
          </p:nvPr>
        </p:nvSpPr>
        <p:spPr>
          <a:xfrm>
            <a:off x="0" y="0"/>
            <a:ext cx="2971800" cy="458788"/>
          </a:xfrm>
          <a:prstGeom prst="rect">
            <a:avLst/>
          </a:prstGeom>
        </p:spPr>
        <p:txBody>
          <a:bodyPr vert="horz" lIns="180000" tIns="180000" rIns="180000" bIns="180000" rtlCol="0"/>
          <a:lstStyle>
            <a:lvl1pPr algn="l">
              <a:defRPr sz="1200"/>
            </a:lvl1pPr>
          </a:lstStyle>
          <a:p>
            <a:endParaRPr lang="de-DE" sz="1000" dirty="0">
              <a:latin typeface="Meta IGM" panose="02000503040000020004" pitchFamily="2" charset="0"/>
            </a:endParaRPr>
          </a:p>
        </p:txBody>
      </p:sp>
      <p:sp>
        <p:nvSpPr>
          <p:cNvPr id="3" name="Datumsplatzhalter 2">
            <a:extLst>
              <a:ext uri="{FF2B5EF4-FFF2-40B4-BE49-F238E27FC236}">
                <a16:creationId xmlns:a16="http://schemas.microsoft.com/office/drawing/2014/main" id="{8DC568E1-C914-E044-B5DC-41DA91055CA8}"/>
              </a:ext>
            </a:extLst>
          </p:cNvPr>
          <p:cNvSpPr>
            <a:spLocks noGrp="1"/>
          </p:cNvSpPr>
          <p:nvPr>
            <p:ph type="dt" sz="quarter" idx="1"/>
          </p:nvPr>
        </p:nvSpPr>
        <p:spPr>
          <a:xfrm>
            <a:off x="3884613" y="0"/>
            <a:ext cx="2971800" cy="458788"/>
          </a:xfrm>
          <a:prstGeom prst="rect">
            <a:avLst/>
          </a:prstGeom>
        </p:spPr>
        <p:txBody>
          <a:bodyPr vert="horz" lIns="180000" tIns="180000" rIns="180000" bIns="180000" rtlCol="0"/>
          <a:lstStyle>
            <a:lvl1pPr algn="r">
              <a:defRPr sz="1200"/>
            </a:lvl1pPr>
          </a:lstStyle>
          <a:p>
            <a:fld id="{D893A924-A15F-FB45-9450-A978DD7F2A70}" type="datetimeFigureOut">
              <a:rPr lang="de-DE" sz="1000" smtClean="0">
                <a:latin typeface="Meta IGM" panose="02000503040000020004" pitchFamily="2" charset="0"/>
              </a:rPr>
              <a:t>24.04.2024</a:t>
            </a:fld>
            <a:endParaRPr lang="de-DE" sz="1000" dirty="0">
              <a:latin typeface="Meta IGM" panose="02000503040000020004" pitchFamily="2" charset="0"/>
            </a:endParaRPr>
          </a:p>
        </p:txBody>
      </p:sp>
      <p:sp>
        <p:nvSpPr>
          <p:cNvPr id="4" name="Fußzeilenplatzhalter 3">
            <a:extLst>
              <a:ext uri="{FF2B5EF4-FFF2-40B4-BE49-F238E27FC236}">
                <a16:creationId xmlns:a16="http://schemas.microsoft.com/office/drawing/2014/main" id="{3951DF70-631C-BE4E-95FD-56CEFF6C4B0E}"/>
              </a:ext>
            </a:extLst>
          </p:cNvPr>
          <p:cNvSpPr>
            <a:spLocks noGrp="1"/>
          </p:cNvSpPr>
          <p:nvPr>
            <p:ph type="ftr" sz="quarter" idx="2"/>
          </p:nvPr>
        </p:nvSpPr>
        <p:spPr>
          <a:xfrm>
            <a:off x="0" y="8685213"/>
            <a:ext cx="2971800" cy="458787"/>
          </a:xfrm>
          <a:prstGeom prst="rect">
            <a:avLst/>
          </a:prstGeom>
        </p:spPr>
        <p:txBody>
          <a:bodyPr vert="horz" lIns="180000" tIns="180000" rIns="180000" bIns="180000" rtlCol="0" anchor="b"/>
          <a:lstStyle>
            <a:lvl1pPr algn="l">
              <a:defRPr sz="1200"/>
            </a:lvl1pPr>
          </a:lstStyle>
          <a:p>
            <a:endParaRPr lang="de-DE" sz="1000">
              <a:latin typeface="Meta IGM" panose="02000503040000020004" pitchFamily="2" charset="0"/>
            </a:endParaRPr>
          </a:p>
        </p:txBody>
      </p:sp>
      <p:sp>
        <p:nvSpPr>
          <p:cNvPr id="5" name="Foliennummernplatzhalter 4">
            <a:extLst>
              <a:ext uri="{FF2B5EF4-FFF2-40B4-BE49-F238E27FC236}">
                <a16:creationId xmlns:a16="http://schemas.microsoft.com/office/drawing/2014/main" id="{F1822CB3-F0D6-5A45-9129-191C5695EAB4}"/>
              </a:ext>
            </a:extLst>
          </p:cNvPr>
          <p:cNvSpPr>
            <a:spLocks noGrp="1"/>
          </p:cNvSpPr>
          <p:nvPr>
            <p:ph type="sldNum" sz="quarter" idx="3"/>
          </p:nvPr>
        </p:nvSpPr>
        <p:spPr>
          <a:xfrm>
            <a:off x="3884613" y="8685213"/>
            <a:ext cx="2971800" cy="458787"/>
          </a:xfrm>
          <a:prstGeom prst="rect">
            <a:avLst/>
          </a:prstGeom>
        </p:spPr>
        <p:txBody>
          <a:bodyPr vert="horz" lIns="180000" tIns="180000" rIns="180000" bIns="180000" rtlCol="0" anchor="b"/>
          <a:lstStyle>
            <a:lvl1pPr algn="r">
              <a:defRPr sz="1200"/>
            </a:lvl1pPr>
          </a:lstStyle>
          <a:p>
            <a:fld id="{53B84A8F-D800-3D49-A16E-28CD7380C913}" type="slidenum">
              <a:rPr lang="de-DE" sz="1000" smtClean="0">
                <a:latin typeface="Meta IGM" panose="02000503040000020004" pitchFamily="2" charset="0"/>
              </a:rPr>
              <a:t>‹Nr.›</a:t>
            </a:fld>
            <a:endParaRPr lang="de-DE" sz="1000">
              <a:latin typeface="Meta IGM" panose="02000503040000020004" pitchFamily="2" charset="0"/>
            </a:endParaRPr>
          </a:p>
        </p:txBody>
      </p:sp>
    </p:spTree>
    <p:extLst>
      <p:ext uri="{BB962C8B-B14F-4D97-AF65-F5344CB8AC3E}">
        <p14:creationId xmlns:p14="http://schemas.microsoft.com/office/powerpoint/2010/main" val="4183492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180000" tIns="180000" rIns="180000" bIns="180000" rtlCol="0"/>
          <a:lstStyle>
            <a:lvl1pPr algn="l">
              <a:defRPr sz="1000" b="0" i="0">
                <a:latin typeface="Meta IGM" panose="02000503040000020004" pitchFamily="2"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180000" tIns="180000" rIns="180000" bIns="180000" rtlCol="0"/>
          <a:lstStyle>
            <a:lvl1pPr algn="r">
              <a:defRPr sz="1000" b="0" i="0">
                <a:latin typeface="Meta IGM" panose="02000503040000020004" pitchFamily="2" charset="0"/>
              </a:defRPr>
            </a:lvl1pPr>
          </a:lstStyle>
          <a:p>
            <a:fld id="{16B77BA6-83BE-5742-8C0B-6F675812BA19}" type="datetimeFigureOut">
              <a:rPr lang="de-DE" smtClean="0"/>
              <a:pPr/>
              <a:t>24.04.2024</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180000" tIns="180000" rIns="180000" bIns="180000" rtlCol="0" anchor="b"/>
          <a:lstStyle>
            <a:lvl1pPr algn="l">
              <a:defRPr sz="1000" b="0" i="0">
                <a:latin typeface="Meta IGM" panose="02000503040000020004" pitchFamily="2" charset="0"/>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180000" tIns="180000" rIns="180000" bIns="180000" rtlCol="0" anchor="b"/>
          <a:lstStyle>
            <a:lvl1pPr algn="r">
              <a:defRPr sz="1000" b="0" i="0">
                <a:latin typeface="Meta IGM" panose="02000503040000020004" pitchFamily="2" charset="0"/>
              </a:defRPr>
            </a:lvl1pPr>
          </a:lstStyle>
          <a:p>
            <a:fld id="{AD868B3C-6C54-1D41-B938-33F4013C078E}" type="slidenum">
              <a:rPr lang="de-DE" smtClean="0"/>
              <a:pPr/>
              <a:t>‹Nr.›</a:t>
            </a:fld>
            <a:endParaRPr lang="de-DE" dirty="0"/>
          </a:p>
        </p:txBody>
      </p:sp>
    </p:spTree>
    <p:extLst>
      <p:ext uri="{BB962C8B-B14F-4D97-AF65-F5344CB8AC3E}">
        <p14:creationId xmlns:p14="http://schemas.microsoft.com/office/powerpoint/2010/main" val="299219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eta IGM" panose="02000503040000020004" pitchFamily="2"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Die BA</a:t>
            </a:r>
            <a:r>
              <a:rPr lang="de-DE" baseline="0" dirty="0"/>
              <a:t> stellt die Daten immer erst mit großer </a:t>
            </a:r>
            <a:r>
              <a:rPr lang="de-DE" baseline="0"/>
              <a:t>Verzögerung bereit.</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a:t>
            </a:fld>
            <a:endParaRPr lang="de-DE" dirty="0"/>
          </a:p>
        </p:txBody>
      </p:sp>
    </p:spTree>
    <p:extLst>
      <p:ext uri="{BB962C8B-B14F-4D97-AF65-F5344CB8AC3E}">
        <p14:creationId xmlns:p14="http://schemas.microsoft.com/office/powerpoint/2010/main" val="695983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a:solidFill>
                  <a:schemeClr val="tx1"/>
                </a:solidFill>
                <a:effectLst/>
                <a:latin typeface="Calibri" panose="02000503040000020004" pitchFamily="2" charset="0"/>
                <a:ea typeface="+mn-ea"/>
                <a:cs typeface="+mn-cs"/>
              </a:rPr>
              <a:t>Wie weit die Zergliederung der Betriebe vorangeschritten ist, das hat eine Befragung der IG Metall unter Betriebsräten und Vertrauensleuten (im Juni 2018) gezeigt.</a:t>
            </a:r>
          </a:p>
          <a:p>
            <a:r>
              <a:rPr lang="de-DE" sz="1200" b="1" i="0" kern="1200" dirty="0">
                <a:solidFill>
                  <a:schemeClr val="tx1"/>
                </a:solidFill>
                <a:effectLst/>
                <a:latin typeface="Calibri" panose="02000503040000020004" pitchFamily="2" charset="0"/>
                <a:ea typeface="+mn-ea"/>
                <a:cs typeface="+mn-cs"/>
              </a:rPr>
              <a:t> </a:t>
            </a:r>
            <a:endParaRPr lang="de-DE" sz="1200" b="0" i="0" kern="1200" dirty="0">
              <a:solidFill>
                <a:schemeClr val="tx1"/>
              </a:solidFill>
              <a:effectLst/>
              <a:latin typeface="Calibri" panose="02000503040000020004" pitchFamily="2" charset="0"/>
              <a:ea typeface="+mn-ea"/>
              <a:cs typeface="+mn-cs"/>
            </a:endParaRPr>
          </a:p>
          <a:p>
            <a:r>
              <a:rPr lang="de-DE" sz="1200" b="0" i="0" kern="1200" dirty="0">
                <a:solidFill>
                  <a:schemeClr val="tx1"/>
                </a:solidFill>
                <a:effectLst/>
                <a:latin typeface="Calibri" panose="02000503040000020004" pitchFamily="2" charset="0"/>
                <a:ea typeface="+mn-ea"/>
                <a:cs typeface="+mn-cs"/>
              </a:rPr>
              <a:t>In 80 Prozent der Betriebe gibt es Leiharbeit und Fremdvergaben von Arbeiten an Industrienahe Dienstleister. Das heißt, Arbeiten wurden fremdvergeben und </a:t>
            </a:r>
            <a:r>
              <a:rPr lang="de-DE" sz="1200" b="0" i="0" kern="1200" dirty="0" err="1">
                <a:solidFill>
                  <a:schemeClr val="tx1"/>
                </a:solidFill>
                <a:effectLst/>
                <a:latin typeface="Calibri" panose="02000503040000020004" pitchFamily="2" charset="0"/>
                <a:ea typeface="+mn-ea"/>
                <a:cs typeface="+mn-cs"/>
              </a:rPr>
              <a:t>outgesourced</a:t>
            </a:r>
            <a:r>
              <a:rPr lang="de-DE" sz="1200" b="0" i="0" kern="1200" dirty="0">
                <a:solidFill>
                  <a:schemeClr val="tx1"/>
                </a:solidFill>
                <a:effectLst/>
                <a:latin typeface="Calibri" panose="02000503040000020004" pitchFamily="2" charset="0"/>
                <a:ea typeface="+mn-ea"/>
                <a:cs typeface="+mn-cs"/>
              </a:rPr>
              <a:t>. Rechtlich läuft das über Leiharbeit und sogenannte Werkverträge.</a:t>
            </a:r>
          </a:p>
          <a:p>
            <a:r>
              <a:rPr lang="de-DE" sz="1200" b="0" i="0" kern="1200" dirty="0">
                <a:solidFill>
                  <a:schemeClr val="tx1"/>
                </a:solidFill>
                <a:effectLst/>
                <a:latin typeface="Calibri" panose="02000503040000020004" pitchFamily="2" charset="0"/>
                <a:ea typeface="+mn-ea"/>
                <a:cs typeface="+mn-cs"/>
              </a:rPr>
              <a:t> </a:t>
            </a:r>
          </a:p>
          <a:p>
            <a:r>
              <a:rPr lang="de-DE" sz="1200" b="0" i="0" kern="1200" dirty="0">
                <a:solidFill>
                  <a:schemeClr val="tx1"/>
                </a:solidFill>
                <a:effectLst/>
                <a:latin typeface="Calibri" panose="02000503040000020004" pitchFamily="2" charset="0"/>
                <a:ea typeface="+mn-ea"/>
                <a:cs typeface="+mn-cs"/>
              </a:rPr>
              <a:t>Was die Arbeitgeber damit wollen, ist klar. Ihnen geht es um Flexibilität und Einsparungen. Und das geht auf Kosten der Beschäftigten. Was sie dabei vor allem vergessen, sind die sogenannten Transaktionskosten. Für Leihbeschäftigte zahlen sie hohe Gebühren an die Verleihunternehmen. Und die Beschäftigten von Industrienahen Dienstleistern, die in den Kundenbetrieb kommen, müssen in Arbeitsabläufe eingewiesen werden und mit der Arbeit der Stammbelegschaft koordiniert werden. Dass dabei nicht immer alles rund laufen kann, das ist klar. Die Kosten, die dadurch entstehen, fließen aber nicht in die Rechnung der Arbeitgeber mit ein.</a:t>
            </a:r>
          </a:p>
          <a:p>
            <a:r>
              <a:rPr lang="de-DE" sz="1200" b="0" i="0" kern="1200" dirty="0">
                <a:solidFill>
                  <a:schemeClr val="tx1"/>
                </a:solidFill>
                <a:effectLst/>
                <a:latin typeface="Calibri" panose="02000503040000020004" pitchFamily="2" charset="0"/>
                <a:ea typeface="+mn-ea"/>
                <a:cs typeface="+mn-cs"/>
              </a:rPr>
              <a:t> </a:t>
            </a:r>
          </a:p>
          <a:p>
            <a:r>
              <a:rPr lang="de-DE" sz="1200" b="0" i="0" kern="1200" dirty="0">
                <a:solidFill>
                  <a:schemeClr val="tx1"/>
                </a:solidFill>
                <a:effectLst/>
                <a:latin typeface="Calibri" panose="02000503040000020004" pitchFamily="2" charset="0"/>
                <a:ea typeface="+mn-ea"/>
                <a:cs typeface="+mn-cs"/>
              </a:rPr>
              <a:t>Und die Fremdvergabe von Arbeiten hat für die Arbeitgeber einen weiteren Nachteil: Wenn es nur noch eine kleine Stammbelegschaft gibt, können sie Engpässe nicht gut auffangen. Die Einsatzmöglichkeiten für eigene Beschäftigte sinken.</a:t>
            </a:r>
            <a:endParaRPr lang="de-DE" dirty="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4</a:t>
            </a:fld>
            <a:endParaRPr lang="de-DE" dirty="0"/>
          </a:p>
        </p:txBody>
      </p:sp>
    </p:spTree>
    <p:extLst>
      <p:ext uri="{BB962C8B-B14F-4D97-AF65-F5344CB8AC3E}">
        <p14:creationId xmlns:p14="http://schemas.microsoft.com/office/powerpoint/2010/main" val="1968176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a:solidFill>
                  <a:schemeClr val="tx1"/>
                </a:solidFill>
                <a:effectLst/>
                <a:latin typeface="Calibri" panose="02000503040000020004" pitchFamily="2" charset="0"/>
                <a:ea typeface="+mn-ea"/>
                <a:cs typeface="+mn-cs"/>
              </a:rPr>
              <a:t>Leiharbeit wird in allen Bereichen eingesetzt – auch wenn die Schwerpunkte in produktionsnahen Bereichen liegen. Die Arbeitgeber nutzen also auch die Leiharbeit zur Zergliederung der Betriebe.</a:t>
            </a:r>
          </a:p>
          <a:p>
            <a:endParaRPr lang="de-DE" sz="1200" b="0" i="0" kern="1200" dirty="0">
              <a:solidFill>
                <a:schemeClr val="tx1"/>
              </a:solidFill>
              <a:effectLst/>
              <a:latin typeface="Calibri" panose="02000503040000020004" pitchFamily="2" charset="0"/>
              <a:ea typeface="+mn-ea"/>
              <a:cs typeface="+mn-cs"/>
            </a:endParaRPr>
          </a:p>
        </p:txBody>
      </p:sp>
      <p:sp>
        <p:nvSpPr>
          <p:cNvPr id="4" name="Foliennummernplatzhalter 3"/>
          <p:cNvSpPr>
            <a:spLocks noGrp="1"/>
          </p:cNvSpPr>
          <p:nvPr>
            <p:ph type="sldNum" sz="quarter" idx="10"/>
          </p:nvPr>
        </p:nvSpPr>
        <p:spPr/>
        <p:txBody>
          <a:bodyPr/>
          <a:lstStyle/>
          <a:p>
            <a:fld id="{AD868B3C-6C54-1D41-B938-33F4013C078E}" type="slidenum">
              <a:rPr lang="de-DE" smtClean="0"/>
              <a:pPr/>
              <a:t>5</a:t>
            </a:fld>
            <a:endParaRPr lang="de-DE" dirty="0"/>
          </a:p>
        </p:txBody>
      </p:sp>
    </p:spTree>
    <p:extLst>
      <p:ext uri="{BB962C8B-B14F-4D97-AF65-F5344CB8AC3E}">
        <p14:creationId xmlns:p14="http://schemas.microsoft.com/office/powerpoint/2010/main" val="37234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i="0" baseline="0"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6</a:t>
            </a:fld>
            <a:endParaRPr lang="de-DE" dirty="0"/>
          </a:p>
        </p:txBody>
      </p:sp>
    </p:spTree>
    <p:extLst>
      <p:ext uri="{BB962C8B-B14F-4D97-AF65-F5344CB8AC3E}">
        <p14:creationId xmlns:p14="http://schemas.microsoft.com/office/powerpoint/2010/main" val="83725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Was sind die wichtigsten Tariferfolge?</a:t>
            </a:r>
          </a:p>
          <a:p>
            <a:endParaRPr lang="de-DE" baseline="0" dirty="0"/>
          </a:p>
          <a:p>
            <a:r>
              <a:rPr lang="de-DE" u="sng" baseline="0" dirty="0"/>
              <a:t>Branchenzuschläge</a:t>
            </a:r>
            <a:endParaRPr lang="de-DE" sz="1200" b="0" i="0" u="sng" kern="1200" dirty="0">
              <a:solidFill>
                <a:schemeClr val="tx1"/>
              </a:solidFill>
              <a:effectLst/>
              <a:latin typeface="Calibri" panose="02000503040000020004" pitchFamily="2" charset="0"/>
              <a:ea typeface="+mn-ea"/>
              <a:cs typeface="+mn-cs"/>
            </a:endParaRPr>
          </a:p>
          <a:p>
            <a:r>
              <a:rPr lang="de-DE" sz="1200" b="0" i="0" kern="1200" dirty="0">
                <a:solidFill>
                  <a:schemeClr val="tx1"/>
                </a:solidFill>
                <a:effectLst/>
                <a:latin typeface="Calibri" panose="02000503040000020004" pitchFamily="2" charset="0"/>
                <a:ea typeface="+mn-ea"/>
                <a:cs typeface="+mn-cs"/>
              </a:rPr>
              <a:t>Um die Leiharbeiterinnen und Leiharbeiter in den Branchen der IG Metall besser zu bezahlen, gibt es Branchenzuschläge. Durch sie verdienen alle Leihbeschäftigte garantiert und automatisch mehr Geld – schon nach der sechsten Woche im Einsatzbetrieb. Und die Zuschläge steigen weiter nach Einsatzzeit. </a:t>
            </a:r>
          </a:p>
          <a:p>
            <a:endParaRPr lang="de-DE" sz="1200" b="0" i="0" kern="1200" dirty="0">
              <a:solidFill>
                <a:schemeClr val="tx1"/>
              </a:solidFill>
              <a:effectLst/>
              <a:latin typeface="Calibri" panose="02000503040000020004" pitchFamily="2" charset="0"/>
              <a:ea typeface="+mn-ea"/>
              <a:cs typeface="+mn-cs"/>
            </a:endParaRPr>
          </a:p>
          <a:p>
            <a:r>
              <a:rPr lang="de-DE" sz="1200" b="0" i="0" kern="1200" dirty="0">
                <a:solidFill>
                  <a:schemeClr val="tx1"/>
                </a:solidFill>
                <a:effectLst/>
                <a:latin typeface="Calibri" panose="02000503040000020004" pitchFamily="2" charset="0"/>
                <a:ea typeface="+mn-ea"/>
                <a:cs typeface="+mn-cs"/>
              </a:rPr>
              <a:t>[Höhe der Branchenzuschläge</a:t>
            </a:r>
            <a:r>
              <a:rPr lang="de-DE" sz="1200" b="0" i="0" kern="1200" baseline="0" dirty="0">
                <a:solidFill>
                  <a:schemeClr val="tx1"/>
                </a:solidFill>
                <a:effectLst/>
                <a:latin typeface="Calibri" panose="02000503040000020004" pitchFamily="2" charset="0"/>
                <a:ea typeface="+mn-ea"/>
                <a:cs typeface="+mn-cs"/>
              </a:rPr>
              <a:t> auf Grundentgelt je nach Branche:</a:t>
            </a:r>
          </a:p>
          <a:p>
            <a:r>
              <a:rPr lang="de-DE" sz="1200" b="0" i="0" kern="1200" dirty="0">
                <a:solidFill>
                  <a:schemeClr val="tx1"/>
                </a:solidFill>
                <a:effectLst/>
                <a:latin typeface="Calibri" panose="02000503040000020004" pitchFamily="2" charset="0"/>
                <a:ea typeface="+mn-ea"/>
                <a:cs typeface="+mn-cs"/>
              </a:rPr>
              <a:t>Branche |</a:t>
            </a:r>
            <a:r>
              <a:rPr lang="de-DE" sz="1200" b="0" i="0" kern="1200" baseline="0" dirty="0">
                <a:solidFill>
                  <a:schemeClr val="tx1"/>
                </a:solidFill>
                <a:effectLst/>
                <a:latin typeface="Calibri" panose="02000503040000020004" pitchFamily="2" charset="0"/>
                <a:ea typeface="+mn-ea"/>
                <a:cs typeface="+mn-cs"/>
              </a:rPr>
              <a:t> ab 1. Einsatztag | nach 3 Monaten | nach 5 Monaten | nach 7 Monaten | nach 9 Monaten | nach 15 Monaten</a:t>
            </a:r>
            <a:endParaRPr lang="de-DE" sz="1200" b="0" i="0" kern="1200" dirty="0">
              <a:solidFill>
                <a:schemeClr val="tx1"/>
              </a:solidFill>
              <a:effectLst/>
              <a:latin typeface="Calibri" panose="02000503040000020004" pitchFamily="2" charset="0"/>
              <a:ea typeface="+mn-ea"/>
              <a:cs typeface="+mn-cs"/>
            </a:endParaRPr>
          </a:p>
          <a:p>
            <a:r>
              <a:rPr lang="de-DE" sz="1200" b="0" i="0" kern="1200" dirty="0" err="1">
                <a:solidFill>
                  <a:schemeClr val="tx1"/>
                </a:solidFill>
                <a:effectLst/>
                <a:latin typeface="Calibri" panose="02000503040000020004" pitchFamily="2" charset="0"/>
                <a:ea typeface="+mn-ea"/>
                <a:cs typeface="+mn-cs"/>
              </a:rPr>
              <a:t>MuE</a:t>
            </a:r>
            <a:r>
              <a:rPr lang="de-DE" sz="1200" b="0" i="0" kern="1200" dirty="0">
                <a:solidFill>
                  <a:schemeClr val="tx1"/>
                </a:solidFill>
                <a:effectLst/>
                <a:latin typeface="Calibri" panose="02000503040000020004" pitchFamily="2" charset="0"/>
                <a:ea typeface="+mn-ea"/>
                <a:cs typeface="+mn-cs"/>
              </a:rPr>
              <a:t>: 15% | 20%</a:t>
            </a:r>
            <a:r>
              <a:rPr lang="de-DE" sz="1200" b="0" i="0" kern="1200" baseline="0" dirty="0">
                <a:solidFill>
                  <a:schemeClr val="tx1"/>
                </a:solidFill>
                <a:effectLst/>
                <a:latin typeface="Calibri" panose="02000503040000020004" pitchFamily="2" charset="0"/>
                <a:ea typeface="+mn-ea"/>
                <a:cs typeface="+mn-cs"/>
              </a:rPr>
              <a:t> | 30% | 45% | 50% | 65%</a:t>
            </a:r>
            <a:endParaRPr lang="de-DE" sz="1200" b="0" i="0" kern="1200" dirty="0">
              <a:solidFill>
                <a:schemeClr val="tx1"/>
              </a:solidFill>
              <a:effectLst/>
              <a:latin typeface="Calibri" panose="02000503040000020004" pitchFamily="2" charset="0"/>
              <a:ea typeface="+mn-ea"/>
              <a:cs typeface="+mn-cs"/>
            </a:endParaRPr>
          </a:p>
          <a:p>
            <a:r>
              <a:rPr lang="de-DE" sz="1200" b="0" i="0" kern="1200" dirty="0" err="1">
                <a:solidFill>
                  <a:schemeClr val="tx1"/>
                </a:solidFill>
                <a:effectLst/>
                <a:latin typeface="Calibri" panose="02000503040000020004" pitchFamily="2" charset="0"/>
                <a:ea typeface="+mn-ea"/>
                <a:cs typeface="+mn-cs"/>
              </a:rPr>
              <a:t>HuK</a:t>
            </a:r>
            <a:r>
              <a:rPr lang="de-DE" sz="1200" b="0" i="0" kern="1200" dirty="0">
                <a:solidFill>
                  <a:schemeClr val="tx1"/>
                </a:solidFill>
                <a:effectLst/>
                <a:latin typeface="Calibri" panose="02000503040000020004" pitchFamily="2" charset="0"/>
                <a:ea typeface="+mn-ea"/>
                <a:cs typeface="+mn-cs"/>
              </a:rPr>
              <a:t>: 7% | 10% | 15% | 22% | 31% | 44%</a:t>
            </a:r>
          </a:p>
          <a:p>
            <a:r>
              <a:rPr lang="de-DE" sz="1200" b="0" i="0" kern="1200" dirty="0" err="1">
                <a:solidFill>
                  <a:schemeClr val="tx1"/>
                </a:solidFill>
                <a:effectLst/>
                <a:latin typeface="Calibri" panose="02000503040000020004" pitchFamily="2" charset="0"/>
                <a:ea typeface="+mn-ea"/>
                <a:cs typeface="+mn-cs"/>
              </a:rPr>
              <a:t>TuB</a:t>
            </a:r>
            <a:r>
              <a:rPr lang="de-DE" sz="1200" b="0" i="0" kern="1200" dirty="0">
                <a:solidFill>
                  <a:schemeClr val="tx1"/>
                </a:solidFill>
                <a:effectLst/>
                <a:latin typeface="Calibri" panose="02000503040000020004" pitchFamily="2" charset="0"/>
                <a:ea typeface="+mn-ea"/>
                <a:cs typeface="+mn-cs"/>
              </a:rPr>
              <a:t>: 5% | 10% | 15% | 19% | 23% | 27%]</a:t>
            </a:r>
          </a:p>
          <a:p>
            <a:endParaRPr lang="de-DE" sz="1200" b="0" i="0" kern="1200" dirty="0">
              <a:solidFill>
                <a:schemeClr val="tx1"/>
              </a:solidFill>
              <a:effectLst/>
              <a:latin typeface="Calibri" panose="02000503040000020004" pitchFamily="2" charset="0"/>
              <a:ea typeface="+mn-ea"/>
              <a:cs typeface="+mn-cs"/>
            </a:endParaRPr>
          </a:p>
          <a:p>
            <a:r>
              <a:rPr lang="de-DE" sz="1200" b="0" i="0" u="sng" kern="1200" dirty="0">
                <a:solidFill>
                  <a:schemeClr val="tx1"/>
                </a:solidFill>
                <a:effectLst/>
                <a:latin typeface="Calibri" panose="02000503040000020004" pitchFamily="2" charset="0"/>
                <a:ea typeface="+mn-ea"/>
                <a:cs typeface="+mn-cs"/>
              </a:rPr>
              <a:t>Entgelterhöhungen</a:t>
            </a:r>
          </a:p>
          <a:p>
            <a:r>
              <a:rPr lang="de-DE" sz="1200" b="0" i="0" kern="1200" dirty="0">
                <a:solidFill>
                  <a:schemeClr val="tx1"/>
                </a:solidFill>
                <a:effectLst/>
                <a:latin typeface="Calibri" panose="02000503040000020004" pitchFamily="2" charset="0"/>
                <a:ea typeface="+mn-ea"/>
                <a:cs typeface="+mn-cs"/>
              </a:rPr>
              <a:t>In den</a:t>
            </a:r>
            <a:r>
              <a:rPr lang="de-DE" sz="1200" b="0" i="0" kern="1200" baseline="0" dirty="0">
                <a:solidFill>
                  <a:schemeClr val="tx1"/>
                </a:solidFill>
                <a:effectLst/>
                <a:latin typeface="Calibri" panose="02000503040000020004" pitchFamily="2" charset="0"/>
                <a:ea typeface="+mn-ea"/>
                <a:cs typeface="+mn-cs"/>
              </a:rPr>
              <a:t> Tarifverhandlungen wird meist mehr Geld erkämpft. Regelmäßig erhöht sich so das Entgelt, etwa am 1.10.2022 für die EG 1, 2a und 2b. Zudem hat die IG Metall die gleiche Bezahlung von Leihbeschäftigten in den ostdeutschen und den westdeutschen Bundesländern durchgesetzt.</a:t>
            </a:r>
          </a:p>
          <a:p>
            <a:endParaRPr lang="de-DE" sz="1200" b="0" i="0" kern="1200" baseline="0" dirty="0">
              <a:solidFill>
                <a:schemeClr val="tx1"/>
              </a:solidFill>
              <a:effectLst/>
              <a:latin typeface="Calibri" panose="02000503040000020004" pitchFamily="2" charset="0"/>
              <a:ea typeface="+mn-ea"/>
              <a:cs typeface="+mn-cs"/>
            </a:endParaRPr>
          </a:p>
          <a:p>
            <a:r>
              <a:rPr lang="de-DE" sz="1200" b="0" i="0" u="sng" kern="1200" baseline="0" dirty="0">
                <a:solidFill>
                  <a:schemeClr val="tx1"/>
                </a:solidFill>
                <a:effectLst/>
                <a:latin typeface="Calibri" panose="02000503040000020004" pitchFamily="2" charset="0"/>
                <a:ea typeface="+mn-ea"/>
                <a:cs typeface="+mn-cs"/>
              </a:rPr>
              <a:t>Höhere Sonderzahlungen</a:t>
            </a:r>
          </a:p>
          <a:p>
            <a:r>
              <a:rPr lang="de-DE" sz="1200" b="0" i="0" kern="1200" baseline="0" dirty="0">
                <a:solidFill>
                  <a:schemeClr val="tx1"/>
                </a:solidFill>
                <a:effectLst/>
                <a:latin typeface="Calibri" panose="02000503040000020004" pitchFamily="2" charset="0"/>
                <a:ea typeface="+mn-ea"/>
                <a:cs typeface="+mn-cs"/>
              </a:rPr>
              <a:t>Seit 2024 erhöhen sich die Sonderzahlungen tarifdynamisch. Die genaue Höhe der Sonderzahlungen ist auch abhängig von der Betriebszugehörigkeit beim Verleihbetrieb.</a:t>
            </a:r>
          </a:p>
          <a:p>
            <a:endParaRPr lang="de-DE" sz="1200" b="0" i="0" kern="1200" baseline="0" dirty="0">
              <a:solidFill>
                <a:schemeClr val="tx1"/>
              </a:solidFill>
              <a:effectLst/>
              <a:latin typeface="Calibri" panose="02000503040000020004" pitchFamily="2" charset="0"/>
              <a:ea typeface="+mn-ea"/>
              <a:cs typeface="+mn-cs"/>
            </a:endParaRPr>
          </a:p>
          <a:p>
            <a:r>
              <a:rPr lang="de-DE" sz="1200" b="0" i="0" u="sng" kern="1200" baseline="0" dirty="0">
                <a:solidFill>
                  <a:schemeClr val="tx1"/>
                </a:solidFill>
                <a:effectLst/>
                <a:latin typeface="Calibri" panose="02000503040000020004" pitchFamily="2" charset="0"/>
                <a:ea typeface="+mn-ea"/>
                <a:cs typeface="+mn-cs"/>
              </a:rPr>
              <a:t>Mitgliedervorteil</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baseline="0" dirty="0">
                <a:solidFill>
                  <a:schemeClr val="tx1"/>
                </a:solidFill>
                <a:effectLst/>
                <a:latin typeface="Calibri" panose="02000503040000020004" pitchFamily="2" charset="0"/>
                <a:ea typeface="+mn-ea"/>
                <a:cs typeface="+mn-cs"/>
              </a:rPr>
              <a:t>Leiharbeiter*innen, die min. 6 Monate Mitglied und min. 6 Monate bei ihrem Verleihbetrieb beschäftigt sind, erhalten zweimal im Jahr eine Extrazahlung, je zum Urlaubs- und Weihnachtsgeld. Dafür müssen sie einen Antrag bei ihrem Verleiher stellen. Der Mitgliedervorteil erhöht sich seit 2024 tarifdynamisch. Die genaue Höhe der Sonderzahlungen ist auch abhängig von der Betriebszugehörigkeit beim Verleihbetrieb.</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baseline="0" dirty="0">
              <a:solidFill>
                <a:schemeClr val="tx1"/>
              </a:solidFill>
              <a:effectLst/>
              <a:latin typeface="Calibri" panose="0200050304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sng" kern="1200" baseline="0" dirty="0">
                <a:solidFill>
                  <a:schemeClr val="tx1"/>
                </a:solidFill>
                <a:effectLst/>
                <a:latin typeface="Calibri" panose="02000503040000020004" pitchFamily="2" charset="0"/>
                <a:ea typeface="+mn-ea"/>
                <a:cs typeface="+mn-cs"/>
              </a:rPr>
              <a:t>Mehr Urlaub</a:t>
            </a:r>
          </a:p>
          <a:p>
            <a:r>
              <a:rPr lang="de-DE" sz="1200" b="0" i="0" kern="1200" baseline="0" dirty="0">
                <a:solidFill>
                  <a:schemeClr val="tx1"/>
                </a:solidFill>
                <a:effectLst/>
                <a:latin typeface="Calibri" panose="02000503040000020004" pitchFamily="2" charset="0"/>
                <a:ea typeface="+mn-ea"/>
                <a:cs typeface="+mn-cs"/>
              </a:rPr>
              <a:t>Seit 2021 bekommen Leihbeschäftigte mehr Urlaub: 25 Tage im ersten Beschäftigungsjahr bei ihrem Verleiher, 27 Tage im zweiten und dritten Beschäftigungsjahre und 30 Tage ab dem vierten Jahr.</a:t>
            </a:r>
          </a:p>
          <a:p>
            <a:endParaRPr lang="de-DE" sz="1200" b="0" i="0" kern="1200" dirty="0">
              <a:solidFill>
                <a:schemeClr val="tx1"/>
              </a:solidFill>
              <a:effectLst/>
              <a:latin typeface="Calibri" panose="02000503040000020004" pitchFamily="2" charset="0"/>
              <a:ea typeface="+mn-ea"/>
              <a:cs typeface="+mn-cs"/>
            </a:endParaRPr>
          </a:p>
          <a:p>
            <a:endParaRPr lang="de-DE" dirty="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7</a:t>
            </a:fld>
            <a:endParaRPr lang="de-DE" dirty="0"/>
          </a:p>
        </p:txBody>
      </p:sp>
    </p:spTree>
    <p:extLst>
      <p:ext uri="{BB962C8B-B14F-4D97-AF65-F5344CB8AC3E}">
        <p14:creationId xmlns:p14="http://schemas.microsoft.com/office/powerpoint/2010/main" val="3940925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u="none" baseline="0" dirty="0"/>
          </a:p>
          <a:p>
            <a:endParaRPr lang="de-DE" u="sng"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8</a:t>
            </a:fld>
            <a:endParaRPr lang="de-DE" dirty="0"/>
          </a:p>
        </p:txBody>
      </p:sp>
    </p:spTree>
    <p:extLst>
      <p:ext uri="{BB962C8B-B14F-4D97-AF65-F5344CB8AC3E}">
        <p14:creationId xmlns:p14="http://schemas.microsoft.com/office/powerpoint/2010/main" val="2135881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7A5ECE3D-4B62-964E-BF60-6DD95EC06B60}"/>
              </a:ext>
            </a:extLst>
          </p:cNvPr>
          <p:cNvSpPr/>
          <p:nvPr userDrawn="1"/>
        </p:nvSpPr>
        <p:spPr>
          <a:xfrm>
            <a:off x="0" y="0"/>
            <a:ext cx="9144000" cy="4064000"/>
          </a:xfrm>
          <a:prstGeom prst="rect">
            <a:avLst/>
          </a:prstGeom>
          <a:blipFill>
            <a:blip r:embed="rId2"/>
            <a:srcRect/>
            <a:stretch>
              <a:fillRect t="-66265" b="-662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pic>
        <p:nvPicPr>
          <p:cNvPr id="10" name="Grafik 9"/>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5784"/>
            <a:ext cx="9144000" cy="4111988"/>
          </a:xfrm>
          <a:prstGeom prst="rect">
            <a:avLst/>
          </a:prstGeom>
          <a:noFill/>
          <a:ln>
            <a:noFill/>
          </a:ln>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4"/>
          <a:stretch>
            <a:fillRect/>
          </a:stretch>
        </p:blipFill>
        <p:spPr>
          <a:xfrm>
            <a:off x="8173175" y="238618"/>
            <a:ext cx="720000" cy="720000"/>
          </a:xfrm>
          <a:prstGeom prst="rect">
            <a:avLst/>
          </a:prstGeom>
        </p:spPr>
      </p:pic>
      <p:sp>
        <p:nvSpPr>
          <p:cNvPr id="36" name="Rechteck 35">
            <a:extLst>
              <a:ext uri="{FF2B5EF4-FFF2-40B4-BE49-F238E27FC236}">
                <a16:creationId xmlns:a16="http://schemas.microsoft.com/office/drawing/2014/main" id="{551D7B0F-DCAE-5B45-A92D-07BA8B987DC0}"/>
              </a:ext>
            </a:extLst>
          </p:cNvPr>
          <p:cNvSpPr/>
          <p:nvPr userDrawn="1"/>
        </p:nvSpPr>
        <p:spPr>
          <a:xfrm rot="3786198">
            <a:off x="6696058" y="1873841"/>
            <a:ext cx="1741767" cy="4431387"/>
          </a:xfrm>
          <a:custGeom>
            <a:avLst/>
            <a:gdLst>
              <a:gd name="connsiteX0" fmla="*/ 0 w 1559566"/>
              <a:gd name="connsiteY0" fmla="*/ 0 h 3868614"/>
              <a:gd name="connsiteX1" fmla="*/ 1559566 w 1559566"/>
              <a:gd name="connsiteY1" fmla="*/ 0 h 3868614"/>
              <a:gd name="connsiteX2" fmla="*/ 1559566 w 1559566"/>
              <a:gd name="connsiteY2" fmla="*/ 3868614 h 3868614"/>
              <a:gd name="connsiteX3" fmla="*/ 0 w 1559566"/>
              <a:gd name="connsiteY3" fmla="*/ 3868614 h 3868614"/>
              <a:gd name="connsiteX4" fmla="*/ 0 w 1559566"/>
              <a:gd name="connsiteY4" fmla="*/ 0 h 3868614"/>
              <a:gd name="connsiteX0" fmla="*/ 0 w 1559566"/>
              <a:gd name="connsiteY0" fmla="*/ 0 h 3868614"/>
              <a:gd name="connsiteX1" fmla="*/ 1559566 w 1559566"/>
              <a:gd name="connsiteY1" fmla="*/ 0 h 3868614"/>
              <a:gd name="connsiteX2" fmla="*/ 424813 w 1559566"/>
              <a:gd name="connsiteY2" fmla="*/ 3663256 h 3868614"/>
              <a:gd name="connsiteX3" fmla="*/ 0 w 1559566"/>
              <a:gd name="connsiteY3" fmla="*/ 3868614 h 3868614"/>
              <a:gd name="connsiteX4" fmla="*/ 0 w 1559566"/>
              <a:gd name="connsiteY4" fmla="*/ 0 h 3868614"/>
              <a:gd name="connsiteX0" fmla="*/ 0 w 1559566"/>
              <a:gd name="connsiteY0" fmla="*/ 0 h 3868614"/>
              <a:gd name="connsiteX1" fmla="*/ 1559566 w 1559566"/>
              <a:gd name="connsiteY1" fmla="*/ 0 h 3868614"/>
              <a:gd name="connsiteX2" fmla="*/ 577634 w 1559566"/>
              <a:gd name="connsiteY2" fmla="*/ 3755016 h 3868614"/>
              <a:gd name="connsiteX3" fmla="*/ 0 w 1559566"/>
              <a:gd name="connsiteY3" fmla="*/ 3868614 h 3868614"/>
              <a:gd name="connsiteX4" fmla="*/ 0 w 1559566"/>
              <a:gd name="connsiteY4" fmla="*/ 0 h 3868614"/>
              <a:gd name="connsiteX0" fmla="*/ 0 w 1842555"/>
              <a:gd name="connsiteY0" fmla="*/ 0 h 3868614"/>
              <a:gd name="connsiteX1" fmla="*/ 1842555 w 1842555"/>
              <a:gd name="connsiteY1" fmla="*/ 172029 h 3868614"/>
              <a:gd name="connsiteX2" fmla="*/ 577634 w 1842555"/>
              <a:gd name="connsiteY2" fmla="*/ 3755016 h 3868614"/>
              <a:gd name="connsiteX3" fmla="*/ 0 w 1842555"/>
              <a:gd name="connsiteY3" fmla="*/ 3868614 h 3868614"/>
              <a:gd name="connsiteX4" fmla="*/ 0 w 1842555"/>
              <a:gd name="connsiteY4" fmla="*/ 0 h 3868614"/>
              <a:gd name="connsiteX0" fmla="*/ 0 w 1842555"/>
              <a:gd name="connsiteY0" fmla="*/ 0 h 3868614"/>
              <a:gd name="connsiteX1" fmla="*/ 1842555 w 1842555"/>
              <a:gd name="connsiteY1" fmla="*/ 172029 h 3868614"/>
              <a:gd name="connsiteX2" fmla="*/ 634265 w 1842555"/>
              <a:gd name="connsiteY2" fmla="*/ 3783743 h 3868614"/>
              <a:gd name="connsiteX3" fmla="*/ 0 w 1842555"/>
              <a:gd name="connsiteY3" fmla="*/ 3868614 h 3868614"/>
              <a:gd name="connsiteX4" fmla="*/ 0 w 1842555"/>
              <a:gd name="connsiteY4" fmla="*/ 0 h 3868614"/>
              <a:gd name="connsiteX0" fmla="*/ 0 w 1842555"/>
              <a:gd name="connsiteY0" fmla="*/ 0 h 3868614"/>
              <a:gd name="connsiteX1" fmla="*/ 1842555 w 1842555"/>
              <a:gd name="connsiteY1" fmla="*/ 172029 h 3868614"/>
              <a:gd name="connsiteX2" fmla="*/ 487189 w 1842555"/>
              <a:gd name="connsiteY2" fmla="*/ 3680657 h 3868614"/>
              <a:gd name="connsiteX3" fmla="*/ 0 w 1842555"/>
              <a:gd name="connsiteY3" fmla="*/ 3868614 h 3868614"/>
              <a:gd name="connsiteX4" fmla="*/ 0 w 1842555"/>
              <a:gd name="connsiteY4" fmla="*/ 0 h 3868614"/>
              <a:gd name="connsiteX0" fmla="*/ 0 w 1600947"/>
              <a:gd name="connsiteY0" fmla="*/ 0 h 3868614"/>
              <a:gd name="connsiteX1" fmla="*/ 1600947 w 1600947"/>
              <a:gd name="connsiteY1" fmla="*/ 807584 h 3868614"/>
              <a:gd name="connsiteX2" fmla="*/ 487189 w 1600947"/>
              <a:gd name="connsiteY2" fmla="*/ 3680657 h 3868614"/>
              <a:gd name="connsiteX3" fmla="*/ 0 w 1600947"/>
              <a:gd name="connsiteY3" fmla="*/ 3868614 h 3868614"/>
              <a:gd name="connsiteX4" fmla="*/ 0 w 1600947"/>
              <a:gd name="connsiteY4" fmla="*/ 0 h 3868614"/>
              <a:gd name="connsiteX0" fmla="*/ 0 w 1603382"/>
              <a:gd name="connsiteY0" fmla="*/ 0 h 3868614"/>
              <a:gd name="connsiteX1" fmla="*/ 1603382 w 1603382"/>
              <a:gd name="connsiteY1" fmla="*/ 815034 h 3868614"/>
              <a:gd name="connsiteX2" fmla="*/ 487189 w 1603382"/>
              <a:gd name="connsiteY2" fmla="*/ 3680657 h 3868614"/>
              <a:gd name="connsiteX3" fmla="*/ 0 w 1603382"/>
              <a:gd name="connsiteY3" fmla="*/ 3868614 h 3868614"/>
              <a:gd name="connsiteX4" fmla="*/ 0 w 1603382"/>
              <a:gd name="connsiteY4" fmla="*/ 0 h 3868614"/>
              <a:gd name="connsiteX0" fmla="*/ 0 w 1603382"/>
              <a:gd name="connsiteY0" fmla="*/ 0 h 4431387"/>
              <a:gd name="connsiteX1" fmla="*/ 1603382 w 1603382"/>
              <a:gd name="connsiteY1" fmla="*/ 815034 h 4431387"/>
              <a:gd name="connsiteX2" fmla="*/ 19379 w 1603382"/>
              <a:gd name="connsiteY2" fmla="*/ 4431387 h 4431387"/>
              <a:gd name="connsiteX3" fmla="*/ 0 w 1603382"/>
              <a:gd name="connsiteY3" fmla="*/ 3868614 h 4431387"/>
              <a:gd name="connsiteX4" fmla="*/ 0 w 1603382"/>
              <a:gd name="connsiteY4" fmla="*/ 0 h 4431387"/>
              <a:gd name="connsiteX0" fmla="*/ 0 w 1741767"/>
              <a:gd name="connsiteY0" fmla="*/ 0 h 4431387"/>
              <a:gd name="connsiteX1" fmla="*/ 1741767 w 1741767"/>
              <a:gd name="connsiteY1" fmla="*/ 885230 h 4431387"/>
              <a:gd name="connsiteX2" fmla="*/ 19379 w 1741767"/>
              <a:gd name="connsiteY2" fmla="*/ 4431387 h 4431387"/>
              <a:gd name="connsiteX3" fmla="*/ 0 w 1741767"/>
              <a:gd name="connsiteY3" fmla="*/ 3868614 h 4431387"/>
              <a:gd name="connsiteX4" fmla="*/ 0 w 1741767"/>
              <a:gd name="connsiteY4" fmla="*/ 0 h 4431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767" h="4431387">
                <a:moveTo>
                  <a:pt x="0" y="0"/>
                </a:moveTo>
                <a:lnTo>
                  <a:pt x="1741767" y="885230"/>
                </a:lnTo>
                <a:lnTo>
                  <a:pt x="19379" y="4431387"/>
                </a:lnTo>
                <a:lnTo>
                  <a:pt x="0" y="38686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sp>
        <p:nvSpPr>
          <p:cNvPr id="3" name="Rechteck 2"/>
          <p:cNvSpPr/>
          <p:nvPr userDrawn="1"/>
        </p:nvSpPr>
        <p:spPr>
          <a:xfrm>
            <a:off x="4922635" y="4118238"/>
            <a:ext cx="3141960" cy="1025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8" name="Grafik 37">
            <a:extLst>
              <a:ext uri="{FF2B5EF4-FFF2-40B4-BE49-F238E27FC236}">
                <a16:creationId xmlns:a16="http://schemas.microsoft.com/office/drawing/2014/main" id="{31492AB0-7B02-C047-9A95-FAF70C8D8A54}"/>
              </a:ext>
            </a:extLst>
          </p:cNvPr>
          <p:cNvPicPr>
            <a:picLocks noChangeAspect="1"/>
          </p:cNvPicPr>
          <p:nvPr userDrawn="1"/>
        </p:nvPicPr>
        <p:blipFill>
          <a:blip r:embed="rId5"/>
          <a:stretch>
            <a:fillRect/>
          </a:stretch>
        </p:blipFill>
        <p:spPr>
          <a:xfrm>
            <a:off x="-264862" y="733269"/>
            <a:ext cx="6747304" cy="6661461"/>
          </a:xfrm>
          <a:prstGeom prst="rect">
            <a:avLst/>
          </a:prstGeom>
        </p:spPr>
      </p:pic>
      <p:sp>
        <p:nvSpPr>
          <p:cNvPr id="2" name="Title 1"/>
          <p:cNvSpPr>
            <a:spLocks noGrp="1"/>
          </p:cNvSpPr>
          <p:nvPr>
            <p:ph type="ctrTitle" hasCustomPrompt="1"/>
          </p:nvPr>
        </p:nvSpPr>
        <p:spPr>
          <a:xfrm>
            <a:off x="250825" y="2876550"/>
            <a:ext cx="4859057" cy="1541626"/>
          </a:xfrm>
        </p:spPr>
        <p:txBody>
          <a:bodyPr anchor="b" anchorCtr="0"/>
          <a:lstStyle>
            <a:lvl1pPr algn="l">
              <a:defRPr sz="3500" b="1" i="0" spc="200" baseline="0">
                <a:solidFill>
                  <a:schemeClr val="bg1"/>
                </a:solidFill>
                <a:latin typeface="Meta Head IGM Cond Black" panose="02000506030000020004" pitchFamily="2" charset="77"/>
              </a:defRPr>
            </a:lvl1pPr>
          </a:lstStyle>
          <a:p>
            <a:r>
              <a:rPr lang="de-DE" dirty="0"/>
              <a:t>PRÄSENTATIONSTITEL BEARBEITEN</a:t>
            </a:r>
            <a:endParaRPr lang="en-US" dirty="0"/>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4430210"/>
            <a:ext cx="2514146" cy="379256"/>
          </a:xfrm>
        </p:spPr>
        <p:txBody>
          <a:bodyPr wrap="none" lIns="0" tIns="0" rIns="0" bIns="0" anchor="ctr" anchorCtr="0">
            <a:normAutofit/>
          </a:bodyPr>
          <a:lstStyle>
            <a:lvl1pPr marL="0" indent="0">
              <a:buNone/>
              <a:defRPr sz="2100" b="0" i="0" spc="100" baseline="0">
                <a:solidFill>
                  <a:schemeClr val="bg1"/>
                </a:solidFill>
                <a:latin typeface="Meta Head IGM Cond Light" panose="02000506030000020004" pitchFamily="2" charset="77"/>
              </a:defRPr>
            </a:lvl1pPr>
          </a:lstStyle>
          <a:p>
            <a:r>
              <a:rPr lang="de-DE" dirty="0"/>
              <a:t>Datum</a:t>
            </a:r>
          </a:p>
        </p:txBody>
      </p:sp>
    </p:spTree>
    <p:extLst>
      <p:ext uri="{BB962C8B-B14F-4D97-AF65-F5344CB8AC3E}">
        <p14:creationId xmlns:p14="http://schemas.microsoft.com/office/powerpoint/2010/main" val="6333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C8A545D-DAD0-0540-AAC9-9A022508D0A1}"/>
              </a:ext>
            </a:extLst>
          </p:cNvPr>
          <p:cNvPicPr>
            <a:picLocks noChangeAspect="1"/>
          </p:cNvPicPr>
          <p:nvPr userDrawn="1"/>
        </p:nvPicPr>
        <p:blipFill>
          <a:blip r:embed="rId2"/>
          <a:stretch>
            <a:fillRect/>
          </a:stretch>
        </p:blipFill>
        <p:spPr>
          <a:xfrm>
            <a:off x="0" y="0"/>
            <a:ext cx="7143750" cy="5143500"/>
          </a:xfrm>
          <a:prstGeom prst="rect">
            <a:avLst/>
          </a:prstGeom>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a:stretch>
            <a:fillRect/>
          </a:stretch>
        </p:blipFill>
        <p:spPr>
          <a:xfrm>
            <a:off x="8173175" y="238618"/>
            <a:ext cx="720000" cy="720000"/>
          </a:xfrm>
          <a:prstGeom prst="rect">
            <a:avLst/>
          </a:prstGeom>
        </p:spPr>
      </p:pic>
      <p:sp>
        <p:nvSpPr>
          <p:cNvPr id="6" name="Rechteck 5">
            <a:extLst>
              <a:ext uri="{FF2B5EF4-FFF2-40B4-BE49-F238E27FC236}">
                <a16:creationId xmlns:a16="http://schemas.microsoft.com/office/drawing/2014/main" id="{A40B9E7E-0156-544E-8B23-4556027F32C5}"/>
              </a:ext>
            </a:extLst>
          </p:cNvPr>
          <p:cNvSpPr/>
          <p:nvPr userDrawn="1"/>
        </p:nvSpPr>
        <p:spPr>
          <a:xfrm>
            <a:off x="6825727" y="4651717"/>
            <a:ext cx="2318273" cy="494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sp>
        <p:nvSpPr>
          <p:cNvPr id="5" name="Textfeld 4">
            <a:extLst>
              <a:ext uri="{FF2B5EF4-FFF2-40B4-BE49-F238E27FC236}">
                <a16:creationId xmlns:a16="http://schemas.microsoft.com/office/drawing/2014/main" id="{027B3B13-3C71-104B-92CD-29B6205299BB}"/>
              </a:ext>
            </a:extLst>
          </p:cNvPr>
          <p:cNvSpPr txBox="1"/>
          <p:nvPr userDrawn="1"/>
        </p:nvSpPr>
        <p:spPr>
          <a:xfrm>
            <a:off x="5705475" y="2190346"/>
            <a:ext cx="3187699" cy="2708434"/>
          </a:xfrm>
          <a:prstGeom prst="rect">
            <a:avLst/>
          </a:prstGeom>
          <a:noFill/>
        </p:spPr>
        <p:txBody>
          <a:bodyPr wrap="square" lIns="0" tIns="0" rIns="0" bIns="0" rtlCol="0" anchor="b">
            <a:spAutoFit/>
          </a:bodyPr>
          <a:lstStyle/>
          <a:p>
            <a:pPr algn="r"/>
            <a:r>
              <a:rPr lang="de-DE" sz="1100" b="0" i="0" kern="1200" dirty="0">
                <a:solidFill>
                  <a:srgbClr val="3C3C3B"/>
                </a:solidFill>
                <a:effectLst/>
                <a:latin typeface="Meta IGM" panose="02000503040000020004" pitchFamily="2" charset="0"/>
                <a:ea typeface="+mn-ea"/>
                <a:cs typeface="+mn-cs"/>
              </a:rPr>
              <a:t>IG METALL </a:t>
            </a:r>
            <a:br>
              <a:rPr lang="de-DE" sz="1100" b="0" i="0" kern="1200" dirty="0">
                <a:solidFill>
                  <a:srgbClr val="3C3C3B"/>
                </a:solidFill>
                <a:effectLst/>
                <a:latin typeface="Meta IGM" panose="02000503040000020004" pitchFamily="2" charset="0"/>
                <a:ea typeface="+mn-ea"/>
                <a:cs typeface="+mn-cs"/>
              </a:rPr>
            </a:br>
            <a:r>
              <a:rPr lang="de-DE" sz="1100" b="1" i="0" kern="1200" dirty="0">
                <a:solidFill>
                  <a:srgbClr val="3C3C3B"/>
                </a:solidFill>
                <a:effectLst/>
                <a:latin typeface="Meta IGM" panose="02000503040000020004" pitchFamily="2" charset="0"/>
                <a:ea typeface="+mn-ea"/>
                <a:cs typeface="+mn-cs"/>
              </a:rPr>
              <a:t>Gliederung einfügen</a:t>
            </a:r>
          </a:p>
          <a:p>
            <a:pPr algn="r"/>
            <a:endParaRPr lang="de-DE" sz="1100" b="0" i="0" kern="1200" dirty="0">
              <a:solidFill>
                <a:srgbClr val="3C3C3B"/>
              </a:solidFill>
              <a:effectLst/>
              <a:latin typeface="Meta IGM" panose="02000503040000020004" pitchFamily="2" charset="0"/>
              <a:ea typeface="+mn-ea"/>
              <a:cs typeface="+mn-cs"/>
            </a:endParaRPr>
          </a:p>
          <a:p>
            <a:pPr algn="r"/>
            <a:r>
              <a:rPr lang="de-DE" sz="1100" b="0" i="0" kern="1200" dirty="0">
                <a:solidFill>
                  <a:srgbClr val="3C3C3B"/>
                </a:solidFill>
                <a:effectLst/>
                <a:latin typeface="Meta IGM" panose="02000503040000020004" pitchFamily="2" charset="0"/>
                <a:ea typeface="+mn-ea"/>
                <a:cs typeface="+mn-cs"/>
              </a:rPr>
              <a:t>Max Mustermann</a:t>
            </a:r>
            <a:br>
              <a:rPr lang="de-DE" sz="1100" b="0" i="0" kern="1200" dirty="0">
                <a:solidFill>
                  <a:srgbClr val="3C3C3B"/>
                </a:solidFill>
                <a:effectLst/>
                <a:latin typeface="Meta IGM" panose="02000503040000020004" pitchFamily="2" charset="0"/>
                <a:ea typeface="+mn-ea"/>
                <a:cs typeface="+mn-cs"/>
              </a:rPr>
            </a:br>
            <a:r>
              <a:rPr lang="de-DE" sz="1100" b="0" i="0" kern="1200" dirty="0">
                <a:solidFill>
                  <a:srgbClr val="3C3C3B"/>
                </a:solidFill>
                <a:effectLst/>
                <a:latin typeface="Meta IGM" panose="02000503040000020004" pitchFamily="2" charset="0"/>
                <a:ea typeface="+mn-ea"/>
                <a:cs typeface="+mn-cs"/>
              </a:rPr>
              <a:t>Musterstraße 12</a:t>
            </a:r>
            <a:br>
              <a:rPr lang="de-DE" sz="1100" b="0" i="0" kern="1200" dirty="0">
                <a:solidFill>
                  <a:srgbClr val="3C3C3B"/>
                </a:solidFill>
                <a:effectLst/>
                <a:latin typeface="Meta IGM" panose="02000503040000020004" pitchFamily="2" charset="0"/>
                <a:ea typeface="+mn-ea"/>
                <a:cs typeface="+mn-cs"/>
              </a:rPr>
            </a:br>
            <a:r>
              <a:rPr lang="de-DE" sz="1100" b="0" i="0" kern="1200" dirty="0">
                <a:solidFill>
                  <a:srgbClr val="3C3C3B"/>
                </a:solidFill>
                <a:effectLst/>
                <a:latin typeface="Meta IGM" panose="02000503040000020004" pitchFamily="2" charset="0"/>
                <a:ea typeface="+mn-ea"/>
                <a:cs typeface="+mn-cs"/>
              </a:rPr>
              <a:t>45678 Musterstadt</a:t>
            </a:r>
          </a:p>
          <a:p>
            <a:pPr algn="r"/>
            <a:endParaRPr lang="de-DE" sz="1100" b="0" i="0" kern="1200" dirty="0">
              <a:solidFill>
                <a:srgbClr val="3C3C3B"/>
              </a:solidFill>
              <a:effectLst/>
              <a:latin typeface="Meta IGM" panose="02000503040000020004" pitchFamily="2" charset="0"/>
              <a:ea typeface="+mn-ea"/>
              <a:cs typeface="+mn-cs"/>
            </a:endParaRPr>
          </a:p>
          <a:p>
            <a:pPr algn="r"/>
            <a:r>
              <a:rPr lang="de-DE" sz="1100" b="0" i="0" kern="1200" dirty="0">
                <a:solidFill>
                  <a:srgbClr val="3C3C3B"/>
                </a:solidFill>
                <a:effectLst/>
                <a:latin typeface="Meta IGM" panose="02000503040000020004" pitchFamily="2" charset="0"/>
                <a:ea typeface="+mn-ea"/>
                <a:cs typeface="+mn-cs"/>
              </a:rPr>
              <a:t>Tel 0123 456789-0</a:t>
            </a:r>
            <a:br>
              <a:rPr lang="de-DE" sz="1100" b="0" i="0" kern="1200" dirty="0">
                <a:solidFill>
                  <a:srgbClr val="3C3C3B"/>
                </a:solidFill>
                <a:effectLst/>
                <a:latin typeface="Meta IGM" panose="02000503040000020004" pitchFamily="2" charset="0"/>
                <a:ea typeface="+mn-ea"/>
                <a:cs typeface="+mn-cs"/>
              </a:rPr>
            </a:br>
            <a:r>
              <a:rPr lang="de-DE" sz="1100" b="0" i="0" kern="1200" dirty="0">
                <a:solidFill>
                  <a:srgbClr val="3C3C3B"/>
                </a:solidFill>
                <a:effectLst/>
                <a:latin typeface="Meta IGM" panose="02000503040000020004" pitchFamily="2" charset="0"/>
                <a:ea typeface="+mn-ea"/>
                <a:cs typeface="+mn-cs"/>
              </a:rPr>
              <a:t>max.mustermann@igmetall.de</a:t>
            </a:r>
          </a:p>
          <a:p>
            <a:pPr algn="r"/>
            <a:endParaRPr lang="de-DE" sz="1100" b="0" i="0" kern="1200" dirty="0">
              <a:solidFill>
                <a:srgbClr val="3C3C3B"/>
              </a:solidFill>
              <a:effectLst/>
              <a:latin typeface="Meta IGM" panose="02000503040000020004" pitchFamily="2" charset="0"/>
              <a:ea typeface="+mn-ea"/>
              <a:cs typeface="+mn-cs"/>
            </a:endParaRPr>
          </a:p>
          <a:p>
            <a:pPr algn="r"/>
            <a:r>
              <a:rPr lang="de-DE" sz="600" b="1" i="0" kern="1200" dirty="0">
                <a:solidFill>
                  <a:srgbClr val="3C3C3B"/>
                </a:solidFill>
                <a:effectLst/>
                <a:latin typeface="Meta IGM" panose="02000503040000020004" pitchFamily="2" charset="0"/>
                <a:ea typeface="+mn-ea"/>
                <a:cs typeface="+mn-cs"/>
              </a:rPr>
              <a:t>Impressum</a:t>
            </a:r>
          </a:p>
          <a:p>
            <a:pPr algn="r"/>
            <a:r>
              <a:rPr lang="de-DE" sz="600" b="0" i="0" kern="1200" dirty="0">
                <a:solidFill>
                  <a:srgbClr val="3C3C3B"/>
                </a:solidFill>
                <a:effectLst/>
                <a:latin typeface="Meta IGM" panose="02000503040000020004" pitchFamily="2" charset="0"/>
                <a:ea typeface="+mn-ea"/>
                <a:cs typeface="+mn-cs"/>
              </a:rPr>
              <a:t>IG Metall</a:t>
            </a:r>
          </a:p>
          <a:p>
            <a:pPr algn="r"/>
            <a:r>
              <a:rPr lang="de-DE" sz="600" b="0" i="0" kern="1200" dirty="0">
                <a:solidFill>
                  <a:srgbClr val="3C3C3B"/>
                </a:solidFill>
                <a:effectLst/>
                <a:latin typeface="Meta IGM" panose="02000503040000020004" pitchFamily="2" charset="0"/>
                <a:ea typeface="+mn-ea"/>
                <a:cs typeface="+mn-cs"/>
              </a:rPr>
              <a:t>Wilhelm-Leuschner-Str. 79, 60329 Frankfurt am Main</a:t>
            </a:r>
          </a:p>
          <a:p>
            <a:pPr algn="r"/>
            <a:r>
              <a:rPr lang="de-DE" sz="600" b="0" i="0" kern="1200" dirty="0">
                <a:solidFill>
                  <a:srgbClr val="3C3C3B"/>
                </a:solidFill>
                <a:effectLst/>
                <a:latin typeface="Meta IGM" panose="02000503040000020004" pitchFamily="2" charset="0"/>
                <a:ea typeface="+mn-ea"/>
                <a:cs typeface="+mn-cs"/>
              </a:rPr>
              <a:t>Vertreten durch den Vorstand, 1. Vorsitzender: Jörg Hofmann</a:t>
            </a:r>
          </a:p>
          <a:p>
            <a:pPr algn="r"/>
            <a:r>
              <a:rPr lang="de-DE" sz="600" b="0" i="0" kern="1200" dirty="0">
                <a:solidFill>
                  <a:srgbClr val="3C3C3B"/>
                </a:solidFill>
                <a:effectLst/>
                <a:latin typeface="Meta IGM" panose="02000503040000020004" pitchFamily="2" charset="0"/>
                <a:ea typeface="+mn-ea"/>
                <a:cs typeface="+mn-cs"/>
              </a:rPr>
              <a:t>Kontakt: vorstand@igmetall.de</a:t>
            </a:r>
          </a:p>
          <a:p>
            <a:pPr algn="r"/>
            <a:endParaRPr lang="de-DE" sz="600" b="0" i="0" kern="1200" dirty="0">
              <a:solidFill>
                <a:srgbClr val="3C3C3B"/>
              </a:solidFill>
              <a:effectLst/>
              <a:latin typeface="Meta IGM" panose="02000503040000020004" pitchFamily="2" charset="0"/>
              <a:ea typeface="+mn-ea"/>
              <a:cs typeface="+mn-cs"/>
            </a:endParaRPr>
          </a:p>
          <a:p>
            <a:pPr algn="r"/>
            <a:r>
              <a:rPr lang="de-DE" sz="600" b="0" i="0" kern="1200" dirty="0" err="1">
                <a:solidFill>
                  <a:srgbClr val="3C3C3B"/>
                </a:solidFill>
                <a:effectLst/>
                <a:latin typeface="Meta IGM" panose="02000503040000020004" pitchFamily="2" charset="0"/>
                <a:ea typeface="+mn-ea"/>
                <a:cs typeface="+mn-cs"/>
              </a:rPr>
              <a:t>V.i.S.d.P</a:t>
            </a:r>
            <a:r>
              <a:rPr lang="de-DE" sz="600" b="0" i="0" kern="1200" dirty="0">
                <a:solidFill>
                  <a:srgbClr val="3C3C3B"/>
                </a:solidFill>
                <a:effectLst/>
                <a:latin typeface="Meta IGM" panose="02000503040000020004" pitchFamily="2" charset="0"/>
                <a:ea typeface="+mn-ea"/>
                <a:cs typeface="+mn-cs"/>
              </a:rPr>
              <a:t>. / Verantwortlich nach § 18 Abs. 2 </a:t>
            </a:r>
            <a:r>
              <a:rPr lang="de-DE" sz="600" b="0" i="0" kern="1200" dirty="0" err="1">
                <a:solidFill>
                  <a:srgbClr val="3C3C3B"/>
                </a:solidFill>
                <a:effectLst/>
                <a:latin typeface="Meta IGM" panose="02000503040000020004" pitchFamily="2" charset="0"/>
                <a:ea typeface="+mn-ea"/>
                <a:cs typeface="+mn-cs"/>
              </a:rPr>
              <a:t>MStV</a:t>
            </a:r>
            <a:r>
              <a:rPr lang="de-DE" sz="600" b="0" i="0" kern="1200" dirty="0">
                <a:solidFill>
                  <a:srgbClr val="3C3C3B"/>
                </a:solidFill>
                <a:effectLst/>
                <a:latin typeface="Meta IGM" panose="02000503040000020004" pitchFamily="2" charset="0"/>
                <a:ea typeface="+mn-ea"/>
                <a:cs typeface="+mn-cs"/>
              </a:rPr>
              <a:t>: </a:t>
            </a:r>
          </a:p>
          <a:p>
            <a:pPr algn="r"/>
            <a:r>
              <a:rPr lang="de-DE" sz="600" b="0" i="0" kern="1200" dirty="0">
                <a:solidFill>
                  <a:srgbClr val="3C3C3B"/>
                </a:solidFill>
                <a:effectLst/>
                <a:latin typeface="Meta IGM" panose="02000503040000020004" pitchFamily="2" charset="0"/>
                <a:ea typeface="+mn-ea"/>
                <a:cs typeface="+mn-cs"/>
              </a:rPr>
              <a:t>Vorname Nachname</a:t>
            </a:r>
          </a:p>
          <a:p>
            <a:pPr algn="r"/>
            <a:r>
              <a:rPr lang="de-DE" sz="600" b="0" i="0" kern="1200" dirty="0">
                <a:solidFill>
                  <a:srgbClr val="3C3C3B"/>
                </a:solidFill>
                <a:effectLst/>
                <a:latin typeface="Meta IGM" panose="02000503040000020004" pitchFamily="2" charset="0"/>
                <a:ea typeface="+mn-ea"/>
                <a:cs typeface="+mn-cs"/>
              </a:rPr>
              <a:t>Gliederung/Funktion</a:t>
            </a:r>
          </a:p>
          <a:p>
            <a:pPr algn="r"/>
            <a:r>
              <a:rPr lang="de-DE" sz="600" b="0" i="0" kern="1200" dirty="0">
                <a:solidFill>
                  <a:srgbClr val="3C3C3B"/>
                </a:solidFill>
                <a:effectLst/>
                <a:latin typeface="Meta IGM" panose="02000503040000020004" pitchFamily="2" charset="0"/>
                <a:ea typeface="+mn-ea"/>
                <a:cs typeface="+mn-cs"/>
              </a:rPr>
              <a:t>Musterstraße 123, 12345 Musterstadt</a:t>
            </a:r>
          </a:p>
          <a:p>
            <a:pPr algn="r"/>
            <a:r>
              <a:rPr lang="de-DE" sz="600" b="0" i="0" kern="1200" dirty="0">
                <a:solidFill>
                  <a:srgbClr val="3C3C3B"/>
                </a:solidFill>
                <a:effectLst/>
                <a:latin typeface="Meta IGM" panose="02000503040000020004" pitchFamily="2" charset="0"/>
                <a:ea typeface="+mn-ea"/>
                <a:cs typeface="+mn-cs"/>
              </a:rPr>
              <a:t>Kontakt: </a:t>
            </a:r>
            <a:r>
              <a:rPr lang="de-DE" sz="600" b="0" i="0" kern="1200" dirty="0" err="1">
                <a:solidFill>
                  <a:srgbClr val="3C3C3B"/>
                </a:solidFill>
                <a:effectLst/>
                <a:latin typeface="Meta IGM" panose="02000503040000020004" pitchFamily="2" charset="0"/>
                <a:ea typeface="+mn-ea"/>
                <a:cs typeface="+mn-cs"/>
              </a:rPr>
              <a:t>muster@igmetall.de</a:t>
            </a:r>
            <a:endParaRPr lang="de-DE" sz="600" b="0" i="0" kern="1200" dirty="0">
              <a:solidFill>
                <a:srgbClr val="3C3C3B"/>
              </a:solidFill>
              <a:effectLst/>
              <a:latin typeface="Meta IGM" panose="02000503040000020004" pitchFamily="2" charset="0"/>
              <a:ea typeface="+mn-ea"/>
              <a:cs typeface="+mn-cs"/>
            </a:endParaRPr>
          </a:p>
        </p:txBody>
      </p:sp>
      <p:sp>
        <p:nvSpPr>
          <p:cNvPr id="7" name="Title 1">
            <a:extLst>
              <a:ext uri="{FF2B5EF4-FFF2-40B4-BE49-F238E27FC236}">
                <a16:creationId xmlns:a16="http://schemas.microsoft.com/office/drawing/2014/main" id="{C68D3693-BBC6-414A-8E27-D8298EF983B2}"/>
              </a:ext>
            </a:extLst>
          </p:cNvPr>
          <p:cNvSpPr>
            <a:spLocks noGrp="1"/>
          </p:cNvSpPr>
          <p:nvPr>
            <p:ph type="ctrTitle" hasCustomPrompt="1"/>
          </p:nvPr>
        </p:nvSpPr>
        <p:spPr>
          <a:xfrm>
            <a:off x="250825" y="1603659"/>
            <a:ext cx="4859057" cy="2524062"/>
          </a:xfrm>
        </p:spPr>
        <p:txBody>
          <a:bodyPr anchor="ctr" anchorCtr="0"/>
          <a:lstStyle>
            <a:lvl1pPr algn="l">
              <a:defRPr sz="3500" b="1" i="0" spc="200" baseline="0">
                <a:solidFill>
                  <a:schemeClr val="bg1"/>
                </a:solidFill>
                <a:latin typeface="Meta Head IGM Cond Black" panose="02000506030000020004" pitchFamily="2" charset="77"/>
              </a:defRPr>
            </a:lvl1pPr>
          </a:lstStyle>
          <a:p>
            <a:r>
              <a:rPr lang="de-DE" dirty="0"/>
              <a:t>VIELEN DANK FÜR IHRE</a:t>
            </a:r>
            <a:br>
              <a:rPr lang="de-DE" dirty="0"/>
            </a:br>
            <a:r>
              <a:rPr lang="de-DE" dirty="0"/>
              <a:t>AUFMERKSAMKEIT.</a:t>
            </a:r>
            <a:endParaRPr lang="en-US" dirty="0"/>
          </a:p>
        </p:txBody>
      </p:sp>
    </p:spTree>
    <p:extLst>
      <p:ext uri="{BB962C8B-B14F-4D97-AF65-F5344CB8AC3E}">
        <p14:creationId xmlns:p14="http://schemas.microsoft.com/office/powerpoint/2010/main" val="1809638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ohne Bi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0AA2AEA-20EE-1F47-ACF4-0C99D615D47D}"/>
              </a:ext>
            </a:extLst>
          </p:cNvPr>
          <p:cNvPicPr>
            <a:picLocks noChangeAspect="1"/>
          </p:cNvPicPr>
          <p:nvPr userDrawn="1"/>
        </p:nvPicPr>
        <p:blipFill>
          <a:blip r:embed="rId2"/>
          <a:stretch>
            <a:fillRect/>
          </a:stretch>
        </p:blipFill>
        <p:spPr>
          <a:xfrm>
            <a:off x="0" y="0"/>
            <a:ext cx="7143750" cy="5143500"/>
          </a:xfrm>
          <a:prstGeom prst="rect">
            <a:avLst/>
          </a:prstGeom>
        </p:spPr>
      </p:pic>
      <p:sp>
        <p:nvSpPr>
          <p:cNvPr id="2" name="Title 1"/>
          <p:cNvSpPr>
            <a:spLocks noGrp="1"/>
          </p:cNvSpPr>
          <p:nvPr>
            <p:ph type="ctrTitle" hasCustomPrompt="1"/>
          </p:nvPr>
        </p:nvSpPr>
        <p:spPr>
          <a:xfrm>
            <a:off x="250825" y="2374211"/>
            <a:ext cx="6591039" cy="961628"/>
          </a:xfrm>
        </p:spPr>
        <p:txBody>
          <a:bodyPr anchor="ctr" anchorCtr="0"/>
          <a:lstStyle>
            <a:lvl1pPr algn="l">
              <a:defRPr sz="3500" spc="200" baseline="0">
                <a:solidFill>
                  <a:schemeClr val="bg1"/>
                </a:solidFill>
              </a:defRPr>
            </a:lvl1pPr>
          </a:lstStyle>
          <a:p>
            <a:r>
              <a:rPr lang="de-DE" dirty="0"/>
              <a:t>PRÄSENTATIONSTITEL BEARBEITEN</a:t>
            </a:r>
            <a:endParaRPr lang="en-US" dirty="0"/>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3352934"/>
            <a:ext cx="2514146" cy="347696"/>
          </a:xfrm>
        </p:spPr>
        <p:txBody>
          <a:bodyPr wrap="none" lIns="0" tIns="0" rIns="0" bIns="0" anchor="ctr" anchorCtr="0">
            <a:normAutofit/>
          </a:bodyPr>
          <a:lstStyle>
            <a:lvl1pPr marL="0" indent="0">
              <a:buNone/>
              <a:defRPr sz="2100" b="0" i="0" spc="100" baseline="0">
                <a:solidFill>
                  <a:schemeClr val="bg1"/>
                </a:solidFill>
                <a:latin typeface="Meta Head IGM Cond Light" panose="02000506030000020004" pitchFamily="2" charset="77"/>
              </a:defRPr>
            </a:lvl1pPr>
          </a:lstStyle>
          <a:p>
            <a:r>
              <a:rPr lang="de-DE" dirty="0"/>
              <a:t>Datum</a:t>
            </a:r>
          </a:p>
        </p:txBody>
      </p:sp>
    </p:spTree>
    <p:extLst>
      <p:ext uri="{BB962C8B-B14F-4D97-AF65-F5344CB8AC3E}">
        <p14:creationId xmlns:p14="http://schemas.microsoft.com/office/powerpoint/2010/main" val="119743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A6C4DE8-63EB-944F-9420-AFA164894E16}"/>
              </a:ext>
            </a:extLst>
          </p:cNvPr>
          <p:cNvPicPr>
            <a:picLocks noChangeAspect="1"/>
          </p:cNvPicPr>
          <p:nvPr userDrawn="1"/>
        </p:nvPicPr>
        <p:blipFill>
          <a:blip r:embed="rId2"/>
          <a:stretch>
            <a:fillRect/>
          </a:stretch>
        </p:blipFill>
        <p:spPr>
          <a:xfrm>
            <a:off x="0" y="0"/>
            <a:ext cx="7143750" cy="5143500"/>
          </a:xfrm>
          <a:prstGeom prst="rect">
            <a:avLst/>
          </a:prstGeom>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a:stretch>
            <a:fillRect/>
          </a:stretch>
        </p:blipFill>
        <p:spPr>
          <a:xfrm>
            <a:off x="8173175" y="238618"/>
            <a:ext cx="720000" cy="720000"/>
          </a:xfrm>
          <a:prstGeom prst="rect">
            <a:avLst/>
          </a:prstGeom>
        </p:spPr>
      </p:pic>
      <p:sp>
        <p:nvSpPr>
          <p:cNvPr id="2" name="Title 1"/>
          <p:cNvSpPr>
            <a:spLocks noGrp="1"/>
          </p:cNvSpPr>
          <p:nvPr>
            <p:ph type="ctrTitle" hasCustomPrompt="1"/>
          </p:nvPr>
        </p:nvSpPr>
        <p:spPr>
          <a:xfrm>
            <a:off x="250825" y="1603659"/>
            <a:ext cx="4859057" cy="2524062"/>
          </a:xfrm>
        </p:spPr>
        <p:txBody>
          <a:bodyPr anchor="ctr" anchorCtr="0"/>
          <a:lstStyle>
            <a:lvl1pPr algn="l">
              <a:defRPr sz="3500" b="1" i="0" spc="200" baseline="0">
                <a:solidFill>
                  <a:schemeClr val="bg1"/>
                </a:solidFill>
                <a:latin typeface="Meta Head IGM Cond Black" panose="02000506030000020004" pitchFamily="2" charset="77"/>
              </a:defRPr>
            </a:lvl1pPr>
          </a:lstStyle>
          <a:p>
            <a:r>
              <a:rPr lang="de-DE" dirty="0"/>
              <a:t>ZWISCHENTITEL BEARBEITEN</a:t>
            </a:r>
            <a:endParaRPr lang="en-US" dirty="0"/>
          </a:p>
        </p:txBody>
      </p:sp>
    </p:spTree>
    <p:extLst>
      <p:ext uri="{BB962C8B-B14F-4D97-AF65-F5344CB8AC3E}">
        <p14:creationId xmlns:p14="http://schemas.microsoft.com/office/powerpoint/2010/main" val="366517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080000"/>
            <a:ext cx="8642349" cy="454025"/>
          </a:xfrm>
        </p:spPr>
        <p:txBody>
          <a:bodyPr/>
          <a:lstStyle>
            <a:lvl1pPr>
              <a:defRPr spc="200" baseline="0"/>
            </a:lvl1pPr>
          </a:lstStyle>
          <a:p>
            <a:r>
              <a:rPr lang="de-DE" dirty="0"/>
              <a:t>TITEL BEARBEITEN</a:t>
            </a:r>
            <a:endParaRPr lang="en-US" dirty="0"/>
          </a:p>
        </p:txBody>
      </p:sp>
      <p:sp>
        <p:nvSpPr>
          <p:cNvPr id="3" name="Content Placeholder 2"/>
          <p:cNvSpPr>
            <a:spLocks noGrp="1"/>
          </p:cNvSpPr>
          <p:nvPr>
            <p:ph idx="1"/>
          </p:nvPr>
        </p:nvSpPr>
        <p:spPr>
          <a:xfrm>
            <a:off x="250825" y="2299168"/>
            <a:ext cx="8642349" cy="2119409"/>
          </a:xfrm>
        </p:spPr>
        <p:txBody>
          <a:bodyPr lIns="0" tIns="0" rIns="0" bIns="0">
            <a:normAutofit/>
          </a:bodyPr>
          <a:lstStyle>
            <a:lvl1pPr marL="280800" indent="-279450">
              <a:spcBef>
                <a:spcPts val="750"/>
              </a:spcBef>
              <a:buSzPct val="90000"/>
              <a:buFontTx/>
              <a:buBlip>
                <a:blip r:embed="rId2"/>
              </a:buBlip>
              <a:defRPr sz="1800" b="0" i="0">
                <a:solidFill>
                  <a:srgbClr val="3C3C3B"/>
                </a:solidFill>
                <a:latin typeface="Meta IGM" panose="02000503040000020004" pitchFamily="2" charset="0"/>
              </a:defRPr>
            </a:lvl1pPr>
            <a:lvl2pPr marL="586350" indent="-279450">
              <a:spcBef>
                <a:spcPts val="750"/>
              </a:spcBef>
              <a:buSzPct val="90000"/>
              <a:buFontTx/>
              <a:buBlip>
                <a:blip r:embed="rId2"/>
              </a:buBlip>
              <a:defRPr sz="1800" b="0" i="0">
                <a:solidFill>
                  <a:srgbClr val="3C3C3B"/>
                </a:solidFill>
                <a:latin typeface="Meta IGM" panose="02000503040000020004" pitchFamily="2" charset="0"/>
              </a:defRPr>
            </a:lvl2pPr>
            <a:lvl3pPr marL="899550" indent="-285750">
              <a:spcBef>
                <a:spcPts val="750"/>
              </a:spcBef>
              <a:buFontTx/>
              <a:buBlip>
                <a:blip r:embed="rId2"/>
              </a:buBlip>
              <a:defRPr b="0" i="0">
                <a:solidFill>
                  <a:srgbClr val="3C3C3B"/>
                </a:solidFill>
                <a:latin typeface="Meta IGM" panose="02000503040000020004" pitchFamily="2" charset="0"/>
              </a:defRPr>
            </a:lvl3pPr>
            <a:lvl4pPr marL="1200150" indent="-279450">
              <a:spcBef>
                <a:spcPts val="750"/>
              </a:spcBef>
              <a:buFontTx/>
              <a:buBlip>
                <a:blip r:embed="rId2"/>
              </a:buBlip>
              <a:defRPr b="0" i="0">
                <a:solidFill>
                  <a:srgbClr val="3C3C3B"/>
                </a:solidFill>
                <a:latin typeface="Meta IGM" panose="02000503040000020004" pitchFamily="2" charset="0"/>
              </a:defRPr>
            </a:lvl4pPr>
            <a:lvl5pPr marL="1471050">
              <a:spcBef>
                <a:spcPts val="750"/>
              </a:spcBef>
              <a:defRPr b="0" i="0">
                <a:solidFill>
                  <a:srgbClr val="3C3C3B"/>
                </a:solidFill>
                <a:latin typeface="Meta IGM" panose="02000503040000020004" pitchFamily="2" charset="0"/>
              </a:defRPr>
            </a:lvl5pPr>
          </a:lstStyle>
          <a:p>
            <a:pPr lvl="0"/>
            <a:r>
              <a:rPr lang="de-DE"/>
              <a:t>Formatvorlagen des Textmasters bearbeiten</a:t>
            </a:r>
          </a:p>
        </p:txBody>
      </p:sp>
      <p:sp>
        <p:nvSpPr>
          <p:cNvPr id="9" name="Textplatzhalter 8">
            <a:extLst>
              <a:ext uri="{FF2B5EF4-FFF2-40B4-BE49-F238E27FC236}">
                <a16:creationId xmlns:a16="http://schemas.microsoft.com/office/drawing/2014/main" id="{CBAFFCE6-5B0A-D047-AF37-74CD899250A6}"/>
              </a:ext>
            </a:extLst>
          </p:cNvPr>
          <p:cNvSpPr>
            <a:spLocks noGrp="1"/>
          </p:cNvSpPr>
          <p:nvPr>
            <p:ph type="body" sz="quarter" idx="13" hasCustomPrompt="1"/>
          </p:nvPr>
        </p:nvSpPr>
        <p:spPr>
          <a:xfrm>
            <a:off x="250825" y="1544968"/>
            <a:ext cx="8642349" cy="495300"/>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8" name="Textplatzhalter 3">
            <a:extLst>
              <a:ext uri="{FF2B5EF4-FFF2-40B4-BE49-F238E27FC236}">
                <a16:creationId xmlns:a16="http://schemas.microsoft.com/office/drawing/2014/main" id="{D7486DF0-5739-C444-8591-8165BD759D7F}"/>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143693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und Bilder in Dreieck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4" y="2213003"/>
            <a:ext cx="4228968" cy="2228368"/>
          </a:xfrm>
        </p:spPr>
        <p:txBody>
          <a:bodyPr lIns="0" tIns="0" rIns="0" bIns="0">
            <a:noAutofit/>
          </a:bodyPr>
          <a:lstStyle>
            <a:lvl1pPr marL="243450">
              <a:defRPr b="0" i="0">
                <a:latin typeface="Meta IGM" panose="02000503040000020004" pitchFamily="2" charset="0"/>
              </a:defRPr>
            </a:lvl1pPr>
            <a:lvl2pPr>
              <a:defRPr/>
            </a:lvl2pPr>
            <a:lvl3pPr>
              <a:defRPr/>
            </a:lvl3pPr>
            <a:lvl4pPr>
              <a:defRPr/>
            </a:lvl4pPr>
            <a:lvl5pPr>
              <a:defRPr/>
            </a:lvl5pPr>
          </a:lstStyle>
          <a:p>
            <a:pPr lvl="0"/>
            <a:r>
              <a:rPr lang="de-DE"/>
              <a:t>Formatvorlagen des Textmasters bearbeiten</a:t>
            </a:r>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579389"/>
            <a:ext cx="4228967" cy="495300"/>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baseline="0"/>
            </a:lvl1pPr>
          </a:lstStyle>
          <a:p>
            <a:r>
              <a:rPr lang="de-DE" dirty="0"/>
              <a:t>TITEL BEARBEITEN</a:t>
            </a:r>
            <a:endParaRPr lang="en-US" dirty="0"/>
          </a:p>
        </p:txBody>
      </p:sp>
      <p:sp>
        <p:nvSpPr>
          <p:cNvPr id="6" name="Bildplatzhalter 5">
            <a:extLst>
              <a:ext uri="{FF2B5EF4-FFF2-40B4-BE49-F238E27FC236}">
                <a16:creationId xmlns:a16="http://schemas.microsoft.com/office/drawing/2014/main" id="{1AFD7D0B-45C0-0649-BF63-2ABAFA50360B}"/>
              </a:ext>
            </a:extLst>
          </p:cNvPr>
          <p:cNvSpPr>
            <a:spLocks noGrp="1"/>
          </p:cNvSpPr>
          <p:nvPr>
            <p:ph type="pic" sz="quarter" idx="15"/>
          </p:nvPr>
        </p:nvSpPr>
        <p:spPr>
          <a:xfrm>
            <a:off x="5250569" y="1732138"/>
            <a:ext cx="3895208" cy="3908072"/>
          </a:xfrm>
          <a:custGeom>
            <a:avLst/>
            <a:gdLst>
              <a:gd name="connsiteX0" fmla="*/ 0 w 2844800"/>
              <a:gd name="connsiteY0" fmla="*/ 1492250 h 1492250"/>
              <a:gd name="connsiteX1" fmla="*/ 1422400 w 2844800"/>
              <a:gd name="connsiteY1" fmla="*/ 0 h 1492250"/>
              <a:gd name="connsiteX2" fmla="*/ 2844800 w 2844800"/>
              <a:gd name="connsiteY2" fmla="*/ 1492250 h 1492250"/>
              <a:gd name="connsiteX3" fmla="*/ 0 w 2844800"/>
              <a:gd name="connsiteY3" fmla="*/ 1492250 h 1492250"/>
              <a:gd name="connsiteX0" fmla="*/ 0 w 3719689"/>
              <a:gd name="connsiteY0" fmla="*/ 1492250 h 3366205"/>
              <a:gd name="connsiteX1" fmla="*/ 1422400 w 3719689"/>
              <a:gd name="connsiteY1" fmla="*/ 0 h 3366205"/>
              <a:gd name="connsiteX2" fmla="*/ 3719689 w 3719689"/>
              <a:gd name="connsiteY2" fmla="*/ 3366205 h 3366205"/>
              <a:gd name="connsiteX3" fmla="*/ 0 w 3719689"/>
              <a:gd name="connsiteY3" fmla="*/ 1492250 h 3366205"/>
              <a:gd name="connsiteX0" fmla="*/ 0 w 3905955"/>
              <a:gd name="connsiteY0" fmla="*/ 1938161 h 3812116"/>
              <a:gd name="connsiteX1" fmla="*/ 3905955 w 3905955"/>
              <a:gd name="connsiteY1" fmla="*/ 0 h 3812116"/>
              <a:gd name="connsiteX2" fmla="*/ 3719689 w 3905955"/>
              <a:gd name="connsiteY2" fmla="*/ 3812116 h 3812116"/>
              <a:gd name="connsiteX3" fmla="*/ 0 w 3905955"/>
              <a:gd name="connsiteY3" fmla="*/ 1938161 h 3812116"/>
              <a:gd name="connsiteX0" fmla="*/ 0 w 3905955"/>
              <a:gd name="connsiteY0" fmla="*/ 1938161 h 3496027"/>
              <a:gd name="connsiteX1" fmla="*/ 3905955 w 3905955"/>
              <a:gd name="connsiteY1" fmla="*/ 0 h 3496027"/>
              <a:gd name="connsiteX2" fmla="*/ 3900311 w 3905955"/>
              <a:gd name="connsiteY2" fmla="*/ 3496027 h 3496027"/>
              <a:gd name="connsiteX3" fmla="*/ 0 w 3905955"/>
              <a:gd name="connsiteY3" fmla="*/ 1938161 h 3496027"/>
              <a:gd name="connsiteX0" fmla="*/ 0 w 3900342"/>
              <a:gd name="connsiteY0" fmla="*/ 1830917 h 3388783"/>
              <a:gd name="connsiteX1" fmla="*/ 3821289 w 3900342"/>
              <a:gd name="connsiteY1" fmla="*/ 0 h 3388783"/>
              <a:gd name="connsiteX2" fmla="*/ 3900311 w 3900342"/>
              <a:gd name="connsiteY2" fmla="*/ 3388783 h 3388783"/>
              <a:gd name="connsiteX3" fmla="*/ 0 w 3900342"/>
              <a:gd name="connsiteY3" fmla="*/ 1830917 h 3388783"/>
              <a:gd name="connsiteX0" fmla="*/ 0 w 3900561"/>
              <a:gd name="connsiteY0" fmla="*/ 1932517 h 3490383"/>
              <a:gd name="connsiteX1" fmla="*/ 3894666 w 3900561"/>
              <a:gd name="connsiteY1" fmla="*/ 0 h 3490383"/>
              <a:gd name="connsiteX2" fmla="*/ 3900311 w 3900561"/>
              <a:gd name="connsiteY2" fmla="*/ 3490383 h 3490383"/>
              <a:gd name="connsiteX3" fmla="*/ 0 w 3900561"/>
              <a:gd name="connsiteY3" fmla="*/ 1932517 h 3490383"/>
              <a:gd name="connsiteX0" fmla="*/ 0 w 3895208"/>
              <a:gd name="connsiteY0" fmla="*/ 1932517 h 3908072"/>
              <a:gd name="connsiteX1" fmla="*/ 3894666 w 3895208"/>
              <a:gd name="connsiteY1" fmla="*/ 0 h 3908072"/>
              <a:gd name="connsiteX2" fmla="*/ 3894666 w 3895208"/>
              <a:gd name="connsiteY2" fmla="*/ 3908072 h 3908072"/>
              <a:gd name="connsiteX3" fmla="*/ 0 w 3895208"/>
              <a:gd name="connsiteY3" fmla="*/ 1932517 h 3908072"/>
            </a:gdLst>
            <a:ahLst/>
            <a:cxnLst>
              <a:cxn ang="0">
                <a:pos x="connsiteX0" y="connsiteY0"/>
              </a:cxn>
              <a:cxn ang="0">
                <a:pos x="connsiteX1" y="connsiteY1"/>
              </a:cxn>
              <a:cxn ang="0">
                <a:pos x="connsiteX2" y="connsiteY2"/>
              </a:cxn>
              <a:cxn ang="0">
                <a:pos x="connsiteX3" y="connsiteY3"/>
              </a:cxn>
            </a:cxnLst>
            <a:rect l="l" t="t" r="r" b="b"/>
            <a:pathLst>
              <a:path w="3895208" h="3908072">
                <a:moveTo>
                  <a:pt x="0" y="1932517"/>
                </a:moveTo>
                <a:lnTo>
                  <a:pt x="3894666" y="0"/>
                </a:lnTo>
                <a:cubicBezTo>
                  <a:pt x="3892785" y="1165342"/>
                  <a:pt x="3896547" y="2742730"/>
                  <a:pt x="3894666" y="3908072"/>
                </a:cubicBezTo>
                <a:lnTo>
                  <a:pt x="0" y="1932517"/>
                </a:lnTo>
                <a:close/>
              </a:path>
            </a:pathLst>
          </a:custGeom>
          <a:solidFill>
            <a:schemeClr val="accent6"/>
          </a:solidFill>
        </p:spPr>
        <p:txBody>
          <a:bodyPr anchor="ctr">
            <a:normAutofit/>
          </a:bodyPr>
          <a:lstStyle>
            <a:lvl1pPr marL="0" indent="0" algn="r">
              <a:spcBef>
                <a:spcPts val="500"/>
              </a:spcBef>
              <a:buFont typeface="Arial" panose="020B0604020202020204" pitchFamily="34" charset="0"/>
              <a:buNone/>
              <a:defRPr sz="1600"/>
            </a:lvl1pPr>
          </a:lstStyle>
          <a:p>
            <a:r>
              <a:rPr lang="de-DE"/>
              <a:t>Bild durch Klicken auf Symbol hinzufügen</a:t>
            </a:r>
            <a:endParaRPr lang="de-DE" dirty="0"/>
          </a:p>
        </p:txBody>
      </p:sp>
      <p:sp>
        <p:nvSpPr>
          <p:cNvPr id="14" name="Bildplatzhalter 13">
            <a:extLst>
              <a:ext uri="{FF2B5EF4-FFF2-40B4-BE49-F238E27FC236}">
                <a16:creationId xmlns:a16="http://schemas.microsoft.com/office/drawing/2014/main" id="{307DC63A-7B6C-E443-8FD2-12E8BE98F005}"/>
              </a:ext>
            </a:extLst>
          </p:cNvPr>
          <p:cNvSpPr>
            <a:spLocks noGrp="1"/>
          </p:cNvSpPr>
          <p:nvPr>
            <p:ph type="pic" sz="quarter" idx="16"/>
          </p:nvPr>
        </p:nvSpPr>
        <p:spPr>
          <a:xfrm>
            <a:off x="6142614" y="1023853"/>
            <a:ext cx="2114407" cy="2121623"/>
          </a:xfrm>
          <a:custGeom>
            <a:avLst/>
            <a:gdLst>
              <a:gd name="connsiteX0" fmla="*/ 0 w 1614487"/>
              <a:gd name="connsiteY0" fmla="*/ 0 h 2119313"/>
              <a:gd name="connsiteX1" fmla="*/ 1614487 w 1614487"/>
              <a:gd name="connsiteY1" fmla="*/ 0 h 2119313"/>
              <a:gd name="connsiteX2" fmla="*/ 1614487 w 1614487"/>
              <a:gd name="connsiteY2" fmla="*/ 2119313 h 2119313"/>
              <a:gd name="connsiteX3" fmla="*/ 0 w 1614487"/>
              <a:gd name="connsiteY3" fmla="*/ 2119313 h 2119313"/>
              <a:gd name="connsiteX4" fmla="*/ 0 w 1614487"/>
              <a:gd name="connsiteY4" fmla="*/ 0 h 2119313"/>
              <a:gd name="connsiteX0" fmla="*/ 0 w 1614487"/>
              <a:gd name="connsiteY0" fmla="*/ 0 h 2119313"/>
              <a:gd name="connsiteX1" fmla="*/ 1614487 w 1614487"/>
              <a:gd name="connsiteY1" fmla="*/ 2119313 h 2119313"/>
              <a:gd name="connsiteX2" fmla="*/ 0 w 1614487"/>
              <a:gd name="connsiteY2" fmla="*/ 2119313 h 2119313"/>
              <a:gd name="connsiteX3" fmla="*/ 0 w 1614487"/>
              <a:gd name="connsiteY3" fmla="*/ 0 h 2119313"/>
              <a:gd name="connsiteX0" fmla="*/ 90054 w 1614487"/>
              <a:gd name="connsiteY0" fmla="*/ 0 h 2244004"/>
              <a:gd name="connsiteX1" fmla="*/ 1614487 w 1614487"/>
              <a:gd name="connsiteY1" fmla="*/ 2244004 h 2244004"/>
              <a:gd name="connsiteX2" fmla="*/ 0 w 1614487"/>
              <a:gd name="connsiteY2" fmla="*/ 2244004 h 2244004"/>
              <a:gd name="connsiteX3" fmla="*/ 90054 w 1614487"/>
              <a:gd name="connsiteY3" fmla="*/ 0 h 2244004"/>
              <a:gd name="connsiteX0" fmla="*/ 0 w 1524433"/>
              <a:gd name="connsiteY0" fmla="*/ 0 h 2244004"/>
              <a:gd name="connsiteX1" fmla="*/ 1524433 w 1524433"/>
              <a:gd name="connsiteY1" fmla="*/ 2244004 h 2244004"/>
              <a:gd name="connsiteX2" fmla="*/ 6927 w 1524433"/>
              <a:gd name="connsiteY2" fmla="*/ 2160877 h 2244004"/>
              <a:gd name="connsiteX3" fmla="*/ 0 w 1524433"/>
              <a:gd name="connsiteY3" fmla="*/ 0 h 2244004"/>
              <a:gd name="connsiteX0" fmla="*/ 0 w 2120179"/>
              <a:gd name="connsiteY0" fmla="*/ 0 h 2160877"/>
              <a:gd name="connsiteX1" fmla="*/ 2120179 w 2120179"/>
              <a:gd name="connsiteY1" fmla="*/ 1080223 h 2160877"/>
              <a:gd name="connsiteX2" fmla="*/ 6927 w 2120179"/>
              <a:gd name="connsiteY2" fmla="*/ 2160877 h 2160877"/>
              <a:gd name="connsiteX3" fmla="*/ 0 w 2120179"/>
              <a:gd name="connsiteY3" fmla="*/ 0 h 2160877"/>
              <a:gd name="connsiteX0" fmla="*/ 0 w 2120179"/>
              <a:gd name="connsiteY0" fmla="*/ 0 h 2147023"/>
              <a:gd name="connsiteX1" fmla="*/ 2120179 w 2120179"/>
              <a:gd name="connsiteY1" fmla="*/ 1080223 h 2147023"/>
              <a:gd name="connsiteX2" fmla="*/ 6927 w 2120179"/>
              <a:gd name="connsiteY2" fmla="*/ 2147023 h 2147023"/>
              <a:gd name="connsiteX3" fmla="*/ 0 w 2120179"/>
              <a:gd name="connsiteY3" fmla="*/ 0 h 2147023"/>
              <a:gd name="connsiteX0" fmla="*/ 6928 w 2127107"/>
              <a:gd name="connsiteY0" fmla="*/ 0 h 2147023"/>
              <a:gd name="connsiteX1" fmla="*/ 2127107 w 2127107"/>
              <a:gd name="connsiteY1" fmla="*/ 1080223 h 2147023"/>
              <a:gd name="connsiteX2" fmla="*/ 0 w 2127107"/>
              <a:gd name="connsiteY2" fmla="*/ 2147023 h 2147023"/>
              <a:gd name="connsiteX3" fmla="*/ 6928 w 2127107"/>
              <a:gd name="connsiteY3" fmla="*/ 0 h 2147023"/>
              <a:gd name="connsiteX0" fmla="*/ 338 w 2120517"/>
              <a:gd name="connsiteY0" fmla="*/ 0 h 2147023"/>
              <a:gd name="connsiteX1" fmla="*/ 2120517 w 2120517"/>
              <a:gd name="connsiteY1" fmla="*/ 1080223 h 2147023"/>
              <a:gd name="connsiteX2" fmla="*/ 6110 w 2120517"/>
              <a:gd name="connsiteY2" fmla="*/ 2147023 h 2147023"/>
              <a:gd name="connsiteX3" fmla="*/ 338 w 2120517"/>
              <a:gd name="connsiteY3" fmla="*/ 0 h 2147023"/>
              <a:gd name="connsiteX0" fmla="*/ 35503 w 2114407"/>
              <a:gd name="connsiteY0" fmla="*/ 0 h 2004148"/>
              <a:gd name="connsiteX1" fmla="*/ 2114407 w 2114407"/>
              <a:gd name="connsiteY1" fmla="*/ 937348 h 2004148"/>
              <a:gd name="connsiteX2" fmla="*/ 0 w 2114407"/>
              <a:gd name="connsiteY2" fmla="*/ 2004148 h 2004148"/>
              <a:gd name="connsiteX3" fmla="*/ 35503 w 2114407"/>
              <a:gd name="connsiteY3" fmla="*/ 0 h 2004148"/>
              <a:gd name="connsiteX0" fmla="*/ 6928 w 2114407"/>
              <a:gd name="connsiteY0" fmla="*/ 0 h 2121623"/>
              <a:gd name="connsiteX1" fmla="*/ 2114407 w 2114407"/>
              <a:gd name="connsiteY1" fmla="*/ 1054823 h 2121623"/>
              <a:gd name="connsiteX2" fmla="*/ 0 w 2114407"/>
              <a:gd name="connsiteY2" fmla="*/ 2121623 h 2121623"/>
              <a:gd name="connsiteX3" fmla="*/ 6928 w 2114407"/>
              <a:gd name="connsiteY3" fmla="*/ 0 h 2121623"/>
            </a:gdLst>
            <a:ahLst/>
            <a:cxnLst>
              <a:cxn ang="0">
                <a:pos x="connsiteX0" y="connsiteY0"/>
              </a:cxn>
              <a:cxn ang="0">
                <a:pos x="connsiteX1" y="connsiteY1"/>
              </a:cxn>
              <a:cxn ang="0">
                <a:pos x="connsiteX2" y="connsiteY2"/>
              </a:cxn>
              <a:cxn ang="0">
                <a:pos x="connsiteX3" y="connsiteY3"/>
              </a:cxn>
            </a:cxnLst>
            <a:rect l="l" t="t" r="r" b="b"/>
            <a:pathLst>
              <a:path w="2114407" h="2121623">
                <a:moveTo>
                  <a:pt x="6928" y="0"/>
                </a:moveTo>
                <a:lnTo>
                  <a:pt x="2114407" y="1054823"/>
                </a:lnTo>
                <a:lnTo>
                  <a:pt x="0" y="2121623"/>
                </a:lnTo>
                <a:cubicBezTo>
                  <a:pt x="2309" y="1405949"/>
                  <a:pt x="4619" y="715674"/>
                  <a:pt x="6928" y="0"/>
                </a:cubicBezTo>
                <a:close/>
              </a:path>
            </a:pathLst>
          </a:custGeom>
          <a:solidFill>
            <a:schemeClr val="accent6"/>
          </a:solidFill>
        </p:spPr>
        <p:txBody>
          <a:bodyPr anchor="ctr">
            <a:normAutofit/>
          </a:bodyPr>
          <a:lstStyle>
            <a:lvl1pPr marL="0" indent="0" algn="l">
              <a:lnSpc>
                <a:spcPct val="100000"/>
              </a:lnSpc>
              <a:spcBef>
                <a:spcPts val="100"/>
              </a:spcBef>
              <a:buFont typeface="Arial" panose="020B0604020202020204" pitchFamily="34" charset="0"/>
              <a:buNone/>
              <a:defRPr sz="1400"/>
            </a:lvl1pPr>
          </a:lstStyle>
          <a:p>
            <a:r>
              <a:rPr lang="de-DE"/>
              <a:t>Bild durch Klicken auf Symbol hinzufügen</a:t>
            </a:r>
            <a:endParaRPr lang="de-DE" dirty="0"/>
          </a:p>
        </p:txBody>
      </p:sp>
      <p:sp>
        <p:nvSpPr>
          <p:cNvPr id="17" name="Rechteck 16">
            <a:extLst>
              <a:ext uri="{FF2B5EF4-FFF2-40B4-BE49-F238E27FC236}">
                <a16:creationId xmlns:a16="http://schemas.microsoft.com/office/drawing/2014/main" id="{328332BA-1E60-C547-87CF-B32F3589022F}"/>
              </a:ext>
            </a:extLst>
          </p:cNvPr>
          <p:cNvSpPr/>
          <p:nvPr userDrawn="1"/>
        </p:nvSpPr>
        <p:spPr>
          <a:xfrm>
            <a:off x="5250569" y="3766384"/>
            <a:ext cx="3791420" cy="3543684"/>
          </a:xfrm>
          <a:custGeom>
            <a:avLst/>
            <a:gdLst>
              <a:gd name="connsiteX0" fmla="*/ 0 w 1533886"/>
              <a:gd name="connsiteY0" fmla="*/ 0 h 2268362"/>
              <a:gd name="connsiteX1" fmla="*/ 1533886 w 1533886"/>
              <a:gd name="connsiteY1" fmla="*/ 0 h 2268362"/>
              <a:gd name="connsiteX2" fmla="*/ 1533886 w 1533886"/>
              <a:gd name="connsiteY2" fmla="*/ 2268362 h 2268362"/>
              <a:gd name="connsiteX3" fmla="*/ 0 w 1533886"/>
              <a:gd name="connsiteY3" fmla="*/ 2268362 h 2268362"/>
              <a:gd name="connsiteX4" fmla="*/ 0 w 1533886"/>
              <a:gd name="connsiteY4" fmla="*/ 0 h 2268362"/>
              <a:gd name="connsiteX0" fmla="*/ 0 w 1533886"/>
              <a:gd name="connsiteY0" fmla="*/ 0 h 2268362"/>
              <a:gd name="connsiteX1" fmla="*/ 1533886 w 1533886"/>
              <a:gd name="connsiteY1" fmla="*/ 2268362 h 2268362"/>
              <a:gd name="connsiteX2" fmla="*/ 0 w 1533886"/>
              <a:gd name="connsiteY2" fmla="*/ 2268362 h 2268362"/>
              <a:gd name="connsiteX3" fmla="*/ 0 w 1533886"/>
              <a:gd name="connsiteY3" fmla="*/ 0 h 2268362"/>
              <a:gd name="connsiteX0" fmla="*/ 0 w 3896086"/>
              <a:gd name="connsiteY0" fmla="*/ 0 h 2268362"/>
              <a:gd name="connsiteX1" fmla="*/ 3896086 w 3896086"/>
              <a:gd name="connsiteY1" fmla="*/ 1938162 h 2268362"/>
              <a:gd name="connsiteX2" fmla="*/ 0 w 3896086"/>
              <a:gd name="connsiteY2" fmla="*/ 2268362 h 2268362"/>
              <a:gd name="connsiteX3" fmla="*/ 0 w 3896086"/>
              <a:gd name="connsiteY3" fmla="*/ 0 h 2268362"/>
              <a:gd name="connsiteX0" fmla="*/ 0 w 4607286"/>
              <a:gd name="connsiteY0" fmla="*/ 0 h 2306462"/>
              <a:gd name="connsiteX1" fmla="*/ 4607286 w 4607286"/>
              <a:gd name="connsiteY1" fmla="*/ 2306462 h 2306462"/>
              <a:gd name="connsiteX2" fmla="*/ 0 w 4607286"/>
              <a:gd name="connsiteY2" fmla="*/ 2268362 h 2306462"/>
              <a:gd name="connsiteX3" fmla="*/ 0 w 4607286"/>
              <a:gd name="connsiteY3" fmla="*/ 0 h 2306462"/>
              <a:gd name="connsiteX0" fmla="*/ 12700 w 4619986"/>
              <a:gd name="connsiteY0" fmla="*/ 0 h 4262262"/>
              <a:gd name="connsiteX1" fmla="*/ 4619986 w 4619986"/>
              <a:gd name="connsiteY1" fmla="*/ 2306462 h 4262262"/>
              <a:gd name="connsiteX2" fmla="*/ 0 w 4619986"/>
              <a:gd name="connsiteY2" fmla="*/ 4262262 h 4262262"/>
              <a:gd name="connsiteX3" fmla="*/ 12700 w 4619986"/>
              <a:gd name="connsiteY3" fmla="*/ 0 h 4262262"/>
            </a:gdLst>
            <a:ahLst/>
            <a:cxnLst>
              <a:cxn ang="0">
                <a:pos x="connsiteX0" y="connsiteY0"/>
              </a:cxn>
              <a:cxn ang="0">
                <a:pos x="connsiteX1" y="connsiteY1"/>
              </a:cxn>
              <a:cxn ang="0">
                <a:pos x="connsiteX2" y="connsiteY2"/>
              </a:cxn>
              <a:cxn ang="0">
                <a:pos x="connsiteX3" y="connsiteY3"/>
              </a:cxn>
            </a:cxnLst>
            <a:rect l="l" t="t" r="r" b="b"/>
            <a:pathLst>
              <a:path w="4619986" h="4262262">
                <a:moveTo>
                  <a:pt x="12700" y="0"/>
                </a:moveTo>
                <a:lnTo>
                  <a:pt x="4619986" y="2306462"/>
                </a:lnTo>
                <a:lnTo>
                  <a:pt x="0" y="4262262"/>
                </a:lnTo>
                <a:cubicBezTo>
                  <a:pt x="4233" y="2841508"/>
                  <a:pt x="8467" y="1420754"/>
                  <a:pt x="12700" y="0"/>
                </a:cubicBezTo>
                <a:close/>
              </a:path>
            </a:pathLst>
          </a:custGeom>
          <a:gradFill>
            <a:gsLst>
              <a:gs pos="0">
                <a:schemeClr val="accent2"/>
              </a:gs>
              <a:gs pos="52000">
                <a:schemeClr val="tx1"/>
              </a:gs>
              <a:gs pos="98000">
                <a:schemeClr val="accent1"/>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spTree>
    <p:extLst>
      <p:ext uri="{BB962C8B-B14F-4D97-AF65-F5344CB8AC3E}">
        <p14:creationId xmlns:p14="http://schemas.microsoft.com/office/powerpoint/2010/main" val="197783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und Bild Quadra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4" y="2213003"/>
            <a:ext cx="4228968" cy="2228368"/>
          </a:xfrm>
        </p:spPr>
        <p:txBody>
          <a:bodyPr lIns="0" tIns="0" rIns="0" bIns="0">
            <a:noAutofit/>
          </a:bodyPr>
          <a:lstStyle>
            <a:lvl1pPr marL="243450">
              <a:defRPr/>
            </a:lvl1pPr>
            <a:lvl2pPr>
              <a:defRPr/>
            </a:lvl2pPr>
            <a:lvl3pPr>
              <a:defRPr/>
            </a:lvl3pPr>
            <a:lvl4pPr>
              <a:defRPr/>
            </a:lvl4pPr>
            <a:lvl5pPr>
              <a:defRPr/>
            </a:lvl5pPr>
          </a:lstStyle>
          <a:p>
            <a:pPr lvl="0"/>
            <a:r>
              <a:rPr lang="de-DE"/>
              <a:t>Formatvorlagen des Textmasters bearbeiten</a:t>
            </a:r>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579389"/>
            <a:ext cx="4228967" cy="495300"/>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11" name="Bildplatzhalter 9">
            <a:extLst>
              <a:ext uri="{FF2B5EF4-FFF2-40B4-BE49-F238E27FC236}">
                <a16:creationId xmlns:a16="http://schemas.microsoft.com/office/drawing/2014/main" id="{38FCB7D0-646F-AF48-A2B8-12A09927B98A}"/>
              </a:ext>
            </a:extLst>
          </p:cNvPr>
          <p:cNvSpPr>
            <a:spLocks noGrp="1"/>
          </p:cNvSpPr>
          <p:nvPr>
            <p:ph type="pic" sz="quarter" idx="14"/>
          </p:nvPr>
        </p:nvSpPr>
        <p:spPr>
          <a:xfrm>
            <a:off x="4745736" y="1080001"/>
            <a:ext cx="4147439" cy="3361632"/>
          </a:xfrm>
          <a:solidFill>
            <a:schemeClr val="accent6"/>
          </a:solidFill>
        </p:spPr>
        <p:txBody>
          <a:bodyPr lIns="0" tIns="0" rIns="0" bIns="0" anchor="ctr">
            <a:noAutofit/>
          </a:bodyPr>
          <a:lstStyle>
            <a:lvl1pPr marL="0" indent="0" algn="ctr">
              <a:buNone/>
              <a:defRPr/>
            </a:lvl1pPr>
          </a:lstStyle>
          <a:p>
            <a:r>
              <a:rPr lang="de-DE"/>
              <a:t>Bild durch Klicken auf Symbol hinzufügen</a:t>
            </a:r>
            <a:endParaRPr lang="de-DE" dirty="0"/>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baseline="0"/>
            </a:lvl1pPr>
          </a:lstStyle>
          <a:p>
            <a:r>
              <a:rPr lang="de-DE" dirty="0"/>
              <a:t>TITEL BEARBEITEN</a:t>
            </a:r>
            <a:endParaRPr lang="en-US" dirty="0"/>
          </a:p>
        </p:txBody>
      </p:sp>
    </p:spTree>
    <p:extLst>
      <p:ext uri="{BB962C8B-B14F-4D97-AF65-F5344CB8AC3E}">
        <p14:creationId xmlns:p14="http://schemas.microsoft.com/office/powerpoint/2010/main" val="385205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11" name="Bildplatzhalter 9">
            <a:extLst>
              <a:ext uri="{FF2B5EF4-FFF2-40B4-BE49-F238E27FC236}">
                <a16:creationId xmlns:a16="http://schemas.microsoft.com/office/drawing/2014/main" id="{38FCB7D0-646F-AF48-A2B8-12A09927B98A}"/>
              </a:ext>
            </a:extLst>
          </p:cNvPr>
          <p:cNvSpPr>
            <a:spLocks noGrp="1"/>
          </p:cNvSpPr>
          <p:nvPr>
            <p:ph type="pic" sz="quarter" idx="14"/>
          </p:nvPr>
        </p:nvSpPr>
        <p:spPr>
          <a:xfrm>
            <a:off x="250032" y="1080001"/>
            <a:ext cx="8643144" cy="3361632"/>
          </a:xfrm>
          <a:solidFill>
            <a:schemeClr val="accent6"/>
          </a:solidFill>
        </p:spPr>
        <p:txBody>
          <a:bodyPr lIns="0" tIns="0" rIns="0" bIns="0" anchor="ctr">
            <a:noAutofit/>
          </a:bodyPr>
          <a:lstStyle>
            <a:lvl1pPr marL="0" indent="0" algn="ctr">
              <a:buNone/>
              <a:defRPr/>
            </a:lvl1pPr>
          </a:lstStyle>
          <a:p>
            <a:r>
              <a:rPr lang="de-DE"/>
              <a:t>Bild durch Klicken auf Symbol hinzufügen</a:t>
            </a:r>
            <a:endParaRPr lang="de-DE" dirty="0"/>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60306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und Smartart">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baseline="0"/>
            </a:lvl1pPr>
          </a:lstStyle>
          <a:p>
            <a:r>
              <a:rPr lang="de-DE" dirty="0"/>
              <a:t>TITEL BEARBEITEN</a:t>
            </a:r>
            <a:endParaRPr lang="en-US" dirty="0"/>
          </a:p>
        </p:txBody>
      </p:sp>
      <p:sp>
        <p:nvSpPr>
          <p:cNvPr id="13" name="SmartArt-Platzhalter 3">
            <a:extLst>
              <a:ext uri="{FF2B5EF4-FFF2-40B4-BE49-F238E27FC236}">
                <a16:creationId xmlns:a16="http://schemas.microsoft.com/office/drawing/2014/main" id="{55665241-B298-6C48-8846-F34E0522A230}"/>
              </a:ext>
            </a:extLst>
          </p:cNvPr>
          <p:cNvSpPr>
            <a:spLocks noGrp="1"/>
          </p:cNvSpPr>
          <p:nvPr>
            <p:ph type="dgm" sz="quarter" idx="15"/>
          </p:nvPr>
        </p:nvSpPr>
        <p:spPr>
          <a:xfrm>
            <a:off x="250825" y="1739900"/>
            <a:ext cx="8642350" cy="2701925"/>
          </a:xfrm>
        </p:spPr>
        <p:txBody>
          <a:bodyPr/>
          <a:lstStyle>
            <a:lvl1pPr marL="0" indent="0">
              <a:buNone/>
              <a:defRPr/>
            </a:lvl1pPr>
          </a:lstStyle>
          <a:p>
            <a:r>
              <a:rPr lang="de-DE"/>
              <a:t>Klicken Sie auf das Symbol, um die SmartArt-Grafik hinzuzufügen</a:t>
            </a:r>
            <a:endParaRPr lang="de-DE" dirty="0"/>
          </a:p>
        </p:txBody>
      </p:sp>
    </p:spTree>
    <p:extLst>
      <p:ext uri="{BB962C8B-B14F-4D97-AF65-F5344CB8AC3E}">
        <p14:creationId xmlns:p14="http://schemas.microsoft.com/office/powerpoint/2010/main" val="928277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812010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825" y="1365774"/>
            <a:ext cx="7722401" cy="454025"/>
          </a:xfrm>
          <a:prstGeom prst="rect">
            <a:avLst/>
          </a:prstGeom>
        </p:spPr>
        <p:txBody>
          <a:bodyPr vert="horz" lIns="0" tIns="0" rIns="0" bIns="0" rtlCol="0" anchor="t" anchorCtr="0">
            <a:noAutofit/>
          </a:bodyPr>
          <a:lstStyle/>
          <a:p>
            <a:r>
              <a:rPr lang="de-DE" dirty="0"/>
              <a:t>TITEL BEARBEITEN</a:t>
            </a:r>
            <a:endParaRPr lang="en-US" dirty="0"/>
          </a:p>
        </p:txBody>
      </p:sp>
      <p:sp>
        <p:nvSpPr>
          <p:cNvPr id="3" name="Text Placeholder 2"/>
          <p:cNvSpPr>
            <a:spLocks noGrp="1"/>
          </p:cNvSpPr>
          <p:nvPr>
            <p:ph type="body" idx="1"/>
          </p:nvPr>
        </p:nvSpPr>
        <p:spPr>
          <a:xfrm>
            <a:off x="250825" y="1979525"/>
            <a:ext cx="8642349" cy="265319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13">
            <a:extLst>
              <a:ext uri="{FF2B5EF4-FFF2-40B4-BE49-F238E27FC236}">
                <a16:creationId xmlns:a16="http://schemas.microsoft.com/office/drawing/2014/main" id="{70113CA0-0DD7-9548-B4A8-43615A11C389}"/>
              </a:ext>
            </a:extLst>
          </p:cNvPr>
          <p:cNvPicPr>
            <a:picLocks noChangeAspect="1"/>
          </p:cNvPicPr>
          <p:nvPr userDrawn="1"/>
        </p:nvPicPr>
        <p:blipFill>
          <a:blip r:embed="rId12"/>
          <a:stretch>
            <a:fillRect/>
          </a:stretch>
        </p:blipFill>
        <p:spPr>
          <a:xfrm>
            <a:off x="8173175" y="238618"/>
            <a:ext cx="720000" cy="720000"/>
          </a:xfrm>
          <a:prstGeom prst="rect">
            <a:avLst/>
          </a:prstGeom>
        </p:spPr>
      </p:pic>
      <p:sp>
        <p:nvSpPr>
          <p:cNvPr id="4" name="Textfeld 3">
            <a:extLst>
              <a:ext uri="{FF2B5EF4-FFF2-40B4-BE49-F238E27FC236}">
                <a16:creationId xmlns:a16="http://schemas.microsoft.com/office/drawing/2014/main" id="{36E83AFE-0D76-C240-A33D-8D8C0966DBEB}"/>
              </a:ext>
            </a:extLst>
          </p:cNvPr>
          <p:cNvSpPr txBox="1"/>
          <p:nvPr userDrawn="1"/>
        </p:nvSpPr>
        <p:spPr>
          <a:xfrm>
            <a:off x="250825" y="4786476"/>
            <a:ext cx="3560456" cy="153888"/>
          </a:xfrm>
          <a:prstGeom prst="rect">
            <a:avLst/>
          </a:prstGeom>
          <a:noFill/>
        </p:spPr>
        <p:txBody>
          <a:bodyPr wrap="square" lIns="0" tIns="0" rIns="0" bIns="0" rtlCol="0" anchor="b" anchorCtr="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000" b="0" i="0" dirty="0">
                <a:solidFill>
                  <a:srgbClr val="3C3C3B"/>
                </a:solidFill>
                <a:latin typeface="Meta IGM" panose="02000503040000020004" pitchFamily="2" charset="0"/>
              </a:rPr>
              <a:t>Leiharbeit 2022</a:t>
            </a:r>
          </a:p>
        </p:txBody>
      </p:sp>
      <p:sp>
        <p:nvSpPr>
          <p:cNvPr id="13" name="Textfeld 12">
            <a:extLst>
              <a:ext uri="{FF2B5EF4-FFF2-40B4-BE49-F238E27FC236}">
                <a16:creationId xmlns:a16="http://schemas.microsoft.com/office/drawing/2014/main" id="{61566813-E909-A142-B31F-03FCE51CCD4D}"/>
              </a:ext>
            </a:extLst>
          </p:cNvPr>
          <p:cNvSpPr txBox="1"/>
          <p:nvPr userDrawn="1"/>
        </p:nvSpPr>
        <p:spPr>
          <a:xfrm>
            <a:off x="5905500" y="4636168"/>
            <a:ext cx="2993581" cy="307777"/>
          </a:xfrm>
          <a:prstGeom prst="rect">
            <a:avLst/>
          </a:prstGeom>
          <a:noFill/>
        </p:spPr>
        <p:txBody>
          <a:bodyPr wrap="square" lIns="0" tIns="0" rIns="0" bIns="0" rtlCol="0">
            <a:spAutoFit/>
          </a:bodyPr>
          <a:lstStyle/>
          <a:p>
            <a:pPr algn="r"/>
            <a:r>
              <a:rPr lang="de-DE" sz="1000" b="0" i="0" kern="1200" dirty="0">
                <a:solidFill>
                  <a:srgbClr val="3C3C3B"/>
                </a:solidFill>
                <a:effectLst/>
                <a:latin typeface="Meta IGM" panose="02000503040000020004" pitchFamily="2" charset="0"/>
                <a:ea typeface="+mn-ea"/>
                <a:cs typeface="+mn-cs"/>
              </a:rPr>
              <a:t>IG Metall</a:t>
            </a:r>
          </a:p>
          <a:p>
            <a:pPr algn="r"/>
            <a:r>
              <a:rPr lang="de-DE" sz="1000" b="1" i="0" kern="1200" dirty="0">
                <a:solidFill>
                  <a:srgbClr val="3C3C3B"/>
                </a:solidFill>
                <a:effectLst/>
                <a:latin typeface="Meta IGM" panose="02000503040000020004" pitchFamily="2" charset="0"/>
                <a:ea typeface="+mn-ea"/>
                <a:cs typeface="+mn-cs"/>
              </a:rPr>
              <a:t>GLIEDERUNG</a:t>
            </a:r>
          </a:p>
        </p:txBody>
      </p:sp>
      <p:pic>
        <p:nvPicPr>
          <p:cNvPr id="5" name="Grafik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452091" y="59695"/>
            <a:ext cx="2613983" cy="1070727"/>
          </a:xfrm>
          <a:prstGeom prst="rect">
            <a:avLst/>
          </a:prstGeom>
        </p:spPr>
      </p:pic>
    </p:spTree>
    <p:extLst>
      <p:ext uri="{BB962C8B-B14F-4D97-AF65-F5344CB8AC3E}">
        <p14:creationId xmlns:p14="http://schemas.microsoft.com/office/powerpoint/2010/main" val="2581257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77" r:id="rId5"/>
    <p:sldLayoutId id="2147483675" r:id="rId6"/>
    <p:sldLayoutId id="2147483678" r:id="rId7"/>
    <p:sldLayoutId id="2147483676" r:id="rId8"/>
    <p:sldLayoutId id="2147483679" r:id="rId9"/>
    <p:sldLayoutId id="2147483674" r:id="rId10"/>
  </p:sldLayoutIdLst>
  <p:hf sldNum="0" hdr="0" dt="0"/>
  <p:txStyles>
    <p:titleStyle>
      <a:lvl1pPr algn="l" defTabSz="685800" rtl="0" eaLnBrk="1" latinLnBrk="0" hangingPunct="1">
        <a:lnSpc>
          <a:spcPct val="90000"/>
        </a:lnSpc>
        <a:spcBef>
          <a:spcPct val="0"/>
        </a:spcBef>
        <a:buNone/>
        <a:defRPr sz="4000" b="1" i="0" kern="1200" cap="all" spc="200" baseline="0">
          <a:solidFill>
            <a:srgbClr val="E3051B"/>
          </a:solidFill>
          <a:latin typeface="Meta Head IGM Cond Black" panose="02000506030000020004" pitchFamily="2" charset="77"/>
          <a:ea typeface="+mj-ea"/>
          <a:cs typeface="+mj-cs"/>
        </a:defRPr>
      </a:lvl1pPr>
    </p:titleStyle>
    <p:bodyStyle>
      <a:lvl1pPr marL="171450" indent="-243450" algn="l" defTabSz="685800" rtl="0" eaLnBrk="1" latinLnBrk="0" hangingPunct="1">
        <a:lnSpc>
          <a:spcPct val="90000"/>
        </a:lnSpc>
        <a:spcBef>
          <a:spcPts val="750"/>
        </a:spcBef>
        <a:buSzPct val="90000"/>
        <a:buFontTx/>
        <a:buBlip>
          <a:blip r:embed="rId14"/>
        </a:buBlip>
        <a:defRPr sz="1800" b="0" i="0" kern="1200">
          <a:solidFill>
            <a:srgbClr val="3C3C3B"/>
          </a:solidFill>
          <a:latin typeface="Meta IGM" panose="02000503040000020004" pitchFamily="2" charset="0"/>
          <a:ea typeface="+mn-ea"/>
          <a:cs typeface="+mn-cs"/>
        </a:defRPr>
      </a:lvl1pPr>
      <a:lvl2pPr marL="514350" indent="-243450" algn="l" defTabSz="685800" rtl="0" eaLnBrk="1" latinLnBrk="0" hangingPunct="1">
        <a:lnSpc>
          <a:spcPct val="90000"/>
        </a:lnSpc>
        <a:spcBef>
          <a:spcPts val="375"/>
        </a:spcBef>
        <a:buSzPct val="90000"/>
        <a:buFontTx/>
        <a:buBlip>
          <a:blip r:embed="rId14"/>
        </a:buBlip>
        <a:defRPr sz="1800" b="0" i="0" kern="1200">
          <a:solidFill>
            <a:srgbClr val="3C3C3B"/>
          </a:solidFill>
          <a:latin typeface="Meta IGM" panose="02000503040000020004" pitchFamily="2" charset="0"/>
          <a:ea typeface="+mn-ea"/>
          <a:cs typeface="+mn-cs"/>
        </a:defRPr>
      </a:lvl2pPr>
      <a:lvl3pPr marL="785250" indent="-243450" algn="l" defTabSz="685800" rtl="0" eaLnBrk="1" latinLnBrk="0" hangingPunct="1">
        <a:lnSpc>
          <a:spcPct val="90000"/>
        </a:lnSpc>
        <a:spcBef>
          <a:spcPts val="375"/>
        </a:spcBef>
        <a:buSzPct val="90000"/>
        <a:buFontTx/>
        <a:buBlip>
          <a:blip r:embed="rId14"/>
        </a:buBlip>
        <a:defRPr sz="1800" b="0" i="0" kern="1200">
          <a:solidFill>
            <a:srgbClr val="3C3C3B"/>
          </a:solidFill>
          <a:latin typeface="Meta IGM" panose="02000503040000020004" pitchFamily="2" charset="0"/>
          <a:ea typeface="+mn-ea"/>
          <a:cs typeface="+mn-cs"/>
        </a:defRPr>
      </a:lvl3pPr>
      <a:lvl4pPr marL="1056150" indent="-243450" algn="l" defTabSz="685800" rtl="0" eaLnBrk="1" latinLnBrk="0" hangingPunct="1">
        <a:lnSpc>
          <a:spcPct val="90000"/>
        </a:lnSpc>
        <a:spcBef>
          <a:spcPts val="375"/>
        </a:spcBef>
        <a:buSzPct val="90000"/>
        <a:buFontTx/>
        <a:buBlip>
          <a:blip r:embed="rId14"/>
        </a:buBlip>
        <a:defRPr sz="1800" b="0" i="0" kern="1200">
          <a:solidFill>
            <a:srgbClr val="3C3C3B"/>
          </a:solidFill>
          <a:latin typeface="Meta IGM" panose="02000503040000020004" pitchFamily="2" charset="0"/>
          <a:ea typeface="+mn-ea"/>
          <a:cs typeface="+mn-cs"/>
        </a:defRPr>
      </a:lvl4pPr>
      <a:lvl5pPr marL="1327050" indent="-243450" algn="l" defTabSz="685800" rtl="0" eaLnBrk="1" latinLnBrk="0" hangingPunct="1">
        <a:lnSpc>
          <a:spcPct val="90000"/>
        </a:lnSpc>
        <a:spcBef>
          <a:spcPts val="375"/>
        </a:spcBef>
        <a:buFontTx/>
        <a:buBlip>
          <a:blip r:embed="rId14"/>
        </a:buBlip>
        <a:defRPr sz="1800" b="0" i="0" kern="120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158">
          <p15:clr>
            <a:srgbClr val="F26B43"/>
          </p15:clr>
        </p15:guide>
        <p15:guide id="4" pos="5602">
          <p15:clr>
            <a:srgbClr val="F26B43"/>
          </p15:clr>
        </p15:guide>
        <p15:guide id="5" orient="horz" pos="146">
          <p15:clr>
            <a:srgbClr val="F26B43"/>
          </p15:clr>
        </p15:guide>
        <p15:guide id="6" orient="horz" pos="309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igmetall.de/mitgliedervorteil-leiharbeit" TargetMode="External"/><Relationship Id="rId2" Type="http://schemas.openxmlformats.org/officeDocument/2006/relationships/hyperlink" Target="http://www.igmetall.de/gute-arbeit-fuer-alle" TargetMode="Externa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Leiharbeit in Bewegung – </a:t>
            </a:r>
            <a:br>
              <a:rPr lang="de-DE" dirty="0"/>
            </a:br>
            <a:r>
              <a:rPr lang="de-DE" dirty="0"/>
              <a:t>jetzt aktiv werden!</a:t>
            </a:r>
          </a:p>
        </p:txBody>
      </p:sp>
      <p:sp>
        <p:nvSpPr>
          <p:cNvPr id="3" name="Textplatzhalter 2"/>
          <p:cNvSpPr>
            <a:spLocks noGrp="1"/>
          </p:cNvSpPr>
          <p:nvPr>
            <p:ph type="body" sz="quarter" idx="14"/>
          </p:nvPr>
        </p:nvSpPr>
        <p:spPr/>
        <p:txBody>
          <a:bodyPr/>
          <a:lstStyle/>
          <a:p>
            <a:r>
              <a:rPr lang="de-DE" dirty="0"/>
              <a:t>Leiharbeit als betriebliches Handlungsfeld</a:t>
            </a:r>
          </a:p>
        </p:txBody>
      </p:sp>
    </p:spTree>
    <p:extLst>
      <p:ext uri="{BB962C8B-B14F-4D97-AF65-F5344CB8AC3E}">
        <p14:creationId xmlns:p14="http://schemas.microsoft.com/office/powerpoint/2010/main" val="3929223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Gute Arbeit für alle</a:t>
            </a:r>
          </a:p>
        </p:txBody>
      </p:sp>
      <p:sp>
        <p:nvSpPr>
          <p:cNvPr id="3" name="Inhaltsplatzhalter 2"/>
          <p:cNvSpPr>
            <a:spLocks noGrp="1"/>
          </p:cNvSpPr>
          <p:nvPr>
            <p:ph idx="1"/>
          </p:nvPr>
        </p:nvSpPr>
        <p:spPr/>
        <p:txBody>
          <a:bodyPr>
            <a:normAutofit/>
          </a:bodyPr>
          <a:lstStyle/>
          <a:p>
            <a:pPr fontAlgn="base"/>
            <a:r>
              <a:rPr lang="de-DE" dirty="0"/>
              <a:t>Leiharbeit hat </a:t>
            </a:r>
            <a:r>
              <a:rPr lang="de-DE" b="1" dirty="0"/>
              <a:t>Konjunktur</a:t>
            </a:r>
            <a:r>
              <a:rPr lang="de-DE" dirty="0"/>
              <a:t> – Transformation hebt sie sogar in eine neue Dimension.</a:t>
            </a:r>
          </a:p>
          <a:p>
            <a:pPr fontAlgn="base"/>
            <a:r>
              <a:rPr lang="de-DE" dirty="0"/>
              <a:t>Leiharbeiter*innen sind dabei weiter </a:t>
            </a:r>
            <a:r>
              <a:rPr lang="de-DE" b="1" dirty="0"/>
              <a:t>prekär</a:t>
            </a:r>
            <a:r>
              <a:rPr lang="de-DE" dirty="0"/>
              <a:t> beschäftigt.</a:t>
            </a:r>
          </a:p>
          <a:p>
            <a:pPr fontAlgn="base"/>
            <a:r>
              <a:rPr lang="de-DE" dirty="0"/>
              <a:t>Zentrales inhaltliche Ziel der IG Metall bleibt: </a:t>
            </a:r>
            <a:r>
              <a:rPr lang="de-DE" b="1" dirty="0"/>
              <a:t>Gute Arbeit für alle </a:t>
            </a:r>
            <a:r>
              <a:rPr lang="de-DE" dirty="0"/>
              <a:t>– auch für Beschäftigte in Leiharbeit.</a:t>
            </a:r>
          </a:p>
          <a:p>
            <a:pPr fontAlgn="base"/>
            <a:r>
              <a:rPr lang="de-DE" dirty="0"/>
              <a:t>Unser Motto ist weiterhin: Leiharbeit </a:t>
            </a:r>
            <a:r>
              <a:rPr lang="de-DE" b="1" dirty="0"/>
              <a:t>verhindern – begrenzen – gestalten</a:t>
            </a:r>
            <a:r>
              <a:rPr lang="de-DE" dirty="0"/>
              <a:t>.</a:t>
            </a:r>
          </a:p>
          <a:p>
            <a:pPr fontAlgn="base"/>
            <a:r>
              <a:rPr lang="de-DE" b="1" dirty="0"/>
              <a:t>Übernahme</a:t>
            </a:r>
            <a:r>
              <a:rPr lang="de-DE" dirty="0"/>
              <a:t> von Leiharbeiter*innen in die Stammbelegschaften ist dabei zentral.</a:t>
            </a:r>
          </a:p>
        </p:txBody>
      </p:sp>
      <p:sp>
        <p:nvSpPr>
          <p:cNvPr id="4" name="Textplatzhalter 3"/>
          <p:cNvSpPr>
            <a:spLocks noGrp="1"/>
          </p:cNvSpPr>
          <p:nvPr>
            <p:ph type="body" sz="quarter" idx="13"/>
          </p:nvPr>
        </p:nvSpPr>
        <p:spPr/>
        <p:txBody>
          <a:bodyPr/>
          <a:lstStyle/>
          <a:p>
            <a:r>
              <a:rPr lang="de-DE" dirty="0"/>
              <a:t>Leiharbeit in Bewegung – jetzt aktiv werden!</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2091" y="59695"/>
            <a:ext cx="2613983" cy="1070727"/>
          </a:xfrm>
          <a:prstGeom prst="rect">
            <a:avLst/>
          </a:prstGeom>
        </p:spPr>
      </p:pic>
    </p:spTree>
    <p:extLst>
      <p:ext uri="{BB962C8B-B14F-4D97-AF65-F5344CB8AC3E}">
        <p14:creationId xmlns:p14="http://schemas.microsoft.com/office/powerpoint/2010/main" val="2804707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Gemeinsam hinschauen!</a:t>
            </a:r>
          </a:p>
        </p:txBody>
      </p:sp>
      <p:sp>
        <p:nvSpPr>
          <p:cNvPr id="3" name="Inhaltsplatzhalter 2"/>
          <p:cNvSpPr>
            <a:spLocks noGrp="1"/>
          </p:cNvSpPr>
          <p:nvPr>
            <p:ph idx="1"/>
          </p:nvPr>
        </p:nvSpPr>
        <p:spPr/>
        <p:txBody>
          <a:bodyPr/>
          <a:lstStyle/>
          <a:p>
            <a:r>
              <a:rPr lang="de-DE" dirty="0"/>
              <a:t>Gemeinsam sind wir gefordert, </a:t>
            </a:r>
            <a:r>
              <a:rPr lang="de-DE" b="1" dirty="0"/>
              <a:t>für unsere Kolleg*innen in Leiharbeit </a:t>
            </a:r>
            <a:r>
              <a:rPr lang="de-DE" dirty="0"/>
              <a:t>immer wieder aktiv zu werden.</a:t>
            </a:r>
          </a:p>
          <a:p>
            <a:r>
              <a:rPr lang="de-DE" dirty="0"/>
              <a:t>Alle müssen weiter </a:t>
            </a:r>
            <a:r>
              <a:rPr lang="de-DE" b="1" dirty="0"/>
              <a:t>genau hinschauen</a:t>
            </a:r>
            <a:r>
              <a:rPr lang="de-DE" dirty="0"/>
              <a:t>!</a:t>
            </a:r>
          </a:p>
          <a:p>
            <a:r>
              <a:rPr lang="de-DE" dirty="0"/>
              <a:t>Dabei findet </a:t>
            </a:r>
            <a:r>
              <a:rPr lang="de-DE" b="1" dirty="0"/>
              <a:t>Leiharbeit fast überall </a:t>
            </a:r>
            <a:r>
              <a:rPr lang="de-DE" dirty="0"/>
              <a:t>statt.  </a:t>
            </a:r>
          </a:p>
          <a:p>
            <a:endParaRPr lang="de-DE" dirty="0"/>
          </a:p>
        </p:txBody>
      </p:sp>
      <p:sp>
        <p:nvSpPr>
          <p:cNvPr id="4" name="Textplatzhalter 3"/>
          <p:cNvSpPr>
            <a:spLocks noGrp="1"/>
          </p:cNvSpPr>
          <p:nvPr>
            <p:ph type="body" sz="quarter" idx="13"/>
          </p:nvPr>
        </p:nvSpPr>
        <p:spPr/>
        <p:txBody>
          <a:bodyPr/>
          <a:lstStyle/>
          <a:p>
            <a:r>
              <a:rPr lang="de-DE" dirty="0"/>
              <a:t>Leiharbeit in Bewegung – jetzt aktiv werden!</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2091" y="59695"/>
            <a:ext cx="2613983" cy="1070727"/>
          </a:xfrm>
          <a:prstGeom prst="rect">
            <a:avLst/>
          </a:prstGeom>
        </p:spPr>
      </p:pic>
    </p:spTree>
    <p:extLst>
      <p:ext uri="{BB962C8B-B14F-4D97-AF65-F5344CB8AC3E}">
        <p14:creationId xmlns:p14="http://schemas.microsoft.com/office/powerpoint/2010/main" val="538743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Leiharbeiter*innen ansprechen</a:t>
            </a:r>
          </a:p>
        </p:txBody>
      </p:sp>
      <p:sp>
        <p:nvSpPr>
          <p:cNvPr id="3" name="Inhaltsplatzhalter 2"/>
          <p:cNvSpPr>
            <a:spLocks noGrp="1"/>
          </p:cNvSpPr>
          <p:nvPr>
            <p:ph idx="1"/>
          </p:nvPr>
        </p:nvSpPr>
        <p:spPr/>
        <p:txBody>
          <a:bodyPr>
            <a:normAutofit lnSpcReduction="10000"/>
          </a:bodyPr>
          <a:lstStyle/>
          <a:p>
            <a:pPr fontAlgn="base"/>
            <a:r>
              <a:rPr lang="de-DE" dirty="0"/>
              <a:t>Leiharbeiter*innen sind </a:t>
            </a:r>
            <a:r>
              <a:rPr lang="de-DE" b="1" dirty="0"/>
              <a:t>kaum organisiert</a:t>
            </a:r>
            <a:r>
              <a:rPr lang="de-DE" dirty="0"/>
              <a:t>.</a:t>
            </a:r>
          </a:p>
          <a:p>
            <a:pPr fontAlgn="base"/>
            <a:r>
              <a:rPr lang="de-DE" dirty="0"/>
              <a:t>Hier müssen wir aktiv werden und die Kolleg*innen in Leiharbeit </a:t>
            </a:r>
            <a:r>
              <a:rPr lang="de-DE" b="1" dirty="0"/>
              <a:t>ansprechen</a:t>
            </a:r>
            <a:r>
              <a:rPr lang="de-DE" dirty="0"/>
              <a:t>.</a:t>
            </a:r>
          </a:p>
          <a:p>
            <a:pPr fontAlgn="base"/>
            <a:r>
              <a:rPr lang="de-DE" dirty="0"/>
              <a:t>Eine </a:t>
            </a:r>
            <a:r>
              <a:rPr lang="de-DE" b="1" dirty="0"/>
              <a:t>erste, einfache Ansprache </a:t>
            </a:r>
            <a:r>
              <a:rPr lang="de-DE" dirty="0"/>
              <a:t>führt oft schon zum Beitritt, mindestens aber zu einem positiven Bild der IG Metall.</a:t>
            </a:r>
          </a:p>
          <a:p>
            <a:pPr fontAlgn="base"/>
            <a:r>
              <a:rPr lang="de-DE" b="1" dirty="0"/>
              <a:t>Anlässe</a:t>
            </a:r>
            <a:r>
              <a:rPr lang="de-DE" dirty="0"/>
              <a:t> zur Ansprache gibt es genug.</a:t>
            </a:r>
          </a:p>
          <a:p>
            <a:pPr fontAlgn="base"/>
            <a:r>
              <a:rPr lang="de-DE" dirty="0"/>
              <a:t>Wir haben einiges für die Beschäftigten in der Leiharbeit </a:t>
            </a:r>
            <a:r>
              <a:rPr lang="de-DE" b="1" dirty="0"/>
              <a:t>erreicht</a:t>
            </a:r>
            <a:r>
              <a:rPr lang="de-DE" dirty="0"/>
              <a:t> und das wollen wir ihnen auch erzählen.</a:t>
            </a:r>
          </a:p>
          <a:p>
            <a:pPr fontAlgn="base"/>
            <a:endParaRPr lang="de-DE" dirty="0"/>
          </a:p>
          <a:p>
            <a:endParaRPr lang="de-DE" dirty="0"/>
          </a:p>
        </p:txBody>
      </p:sp>
      <p:sp>
        <p:nvSpPr>
          <p:cNvPr id="4" name="Textplatzhalter 3"/>
          <p:cNvSpPr>
            <a:spLocks noGrp="1"/>
          </p:cNvSpPr>
          <p:nvPr>
            <p:ph type="body" sz="quarter" idx="13"/>
          </p:nvPr>
        </p:nvSpPr>
        <p:spPr/>
        <p:txBody>
          <a:bodyPr/>
          <a:lstStyle/>
          <a:p>
            <a:r>
              <a:rPr lang="de-DE" dirty="0"/>
              <a:t>Leiharbeit in Bewegung – jetzt aktiv werden!</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2091" y="59695"/>
            <a:ext cx="2613983" cy="1070727"/>
          </a:xfrm>
          <a:prstGeom prst="rect">
            <a:avLst/>
          </a:prstGeom>
        </p:spPr>
      </p:pic>
    </p:spTree>
    <p:extLst>
      <p:ext uri="{BB962C8B-B14F-4D97-AF65-F5344CB8AC3E}">
        <p14:creationId xmlns:p14="http://schemas.microsoft.com/office/powerpoint/2010/main" val="3117976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Jetzt aktiv werden!</a:t>
            </a:r>
          </a:p>
        </p:txBody>
      </p:sp>
      <p:sp>
        <p:nvSpPr>
          <p:cNvPr id="3" name="Inhaltsplatzhalter 2"/>
          <p:cNvSpPr>
            <a:spLocks noGrp="1"/>
          </p:cNvSpPr>
          <p:nvPr>
            <p:ph idx="1"/>
          </p:nvPr>
        </p:nvSpPr>
        <p:spPr/>
        <p:txBody>
          <a:bodyPr>
            <a:normAutofit/>
          </a:bodyPr>
          <a:lstStyle/>
          <a:p>
            <a:pPr fontAlgn="base"/>
            <a:r>
              <a:rPr lang="de-DE" dirty="0"/>
              <a:t>Also: Lasst uns mit den Kolleg*innen in Leiharbeit sprechen und sie als Mitglieder </a:t>
            </a:r>
            <a:r>
              <a:rPr lang="de-DE" b="1" dirty="0"/>
              <a:t>gewinnen</a:t>
            </a:r>
            <a:r>
              <a:rPr lang="de-DE" dirty="0"/>
              <a:t>.</a:t>
            </a:r>
          </a:p>
          <a:p>
            <a:pPr fontAlgn="base"/>
            <a:r>
              <a:rPr lang="de-DE" dirty="0"/>
              <a:t>Lasst uns </a:t>
            </a:r>
            <a:r>
              <a:rPr lang="de-DE" b="1" dirty="0"/>
              <a:t>aktiv werden</a:t>
            </a:r>
            <a:r>
              <a:rPr lang="de-DE" dirty="0"/>
              <a:t>.</a:t>
            </a:r>
          </a:p>
          <a:p>
            <a:pPr fontAlgn="base"/>
            <a:r>
              <a:rPr lang="de-DE" dirty="0"/>
              <a:t>Wir bringen </a:t>
            </a:r>
            <a:r>
              <a:rPr lang="de-DE" b="1" dirty="0"/>
              <a:t>Bewegung</a:t>
            </a:r>
            <a:r>
              <a:rPr lang="de-DE" dirty="0"/>
              <a:t> in die Leiharbeit! </a:t>
            </a:r>
          </a:p>
          <a:p>
            <a:endParaRPr lang="de-DE" dirty="0"/>
          </a:p>
        </p:txBody>
      </p:sp>
      <p:sp>
        <p:nvSpPr>
          <p:cNvPr id="4" name="Textplatzhalter 3"/>
          <p:cNvSpPr>
            <a:spLocks noGrp="1"/>
          </p:cNvSpPr>
          <p:nvPr>
            <p:ph type="body" sz="quarter" idx="13"/>
          </p:nvPr>
        </p:nvSpPr>
        <p:spPr/>
        <p:txBody>
          <a:bodyPr/>
          <a:lstStyle/>
          <a:p>
            <a:r>
              <a:rPr lang="de-DE" dirty="0"/>
              <a:t>Leiharbeit in Bewegung – jetzt aktiv werden!</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2091" y="59695"/>
            <a:ext cx="2613983" cy="1070727"/>
          </a:xfrm>
          <a:prstGeom prst="rect">
            <a:avLst/>
          </a:prstGeom>
        </p:spPr>
      </p:pic>
    </p:spTree>
    <p:extLst>
      <p:ext uri="{BB962C8B-B14F-4D97-AF65-F5344CB8AC3E}">
        <p14:creationId xmlns:p14="http://schemas.microsoft.com/office/powerpoint/2010/main" val="894714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Weitere Informationen</a:t>
            </a:r>
          </a:p>
        </p:txBody>
      </p:sp>
      <p:sp>
        <p:nvSpPr>
          <p:cNvPr id="3" name="Inhaltsplatzhalter 2"/>
          <p:cNvSpPr>
            <a:spLocks noGrp="1"/>
          </p:cNvSpPr>
          <p:nvPr>
            <p:ph idx="1"/>
          </p:nvPr>
        </p:nvSpPr>
        <p:spPr/>
        <p:txBody>
          <a:bodyPr>
            <a:normAutofit/>
          </a:bodyPr>
          <a:lstStyle/>
          <a:p>
            <a:r>
              <a:rPr lang="de-DE" dirty="0"/>
              <a:t>Zur inhaltlichen Vertiefung: </a:t>
            </a:r>
            <a:r>
              <a:rPr lang="de-DE" b="1" dirty="0"/>
              <a:t>Themenheft </a:t>
            </a:r>
            <a:r>
              <a:rPr lang="de-DE" dirty="0"/>
              <a:t>und </a:t>
            </a:r>
            <a:r>
              <a:rPr lang="de-DE" b="1" dirty="0"/>
              <a:t>Kompakt-Check Leiharbeit</a:t>
            </a:r>
          </a:p>
          <a:p>
            <a:r>
              <a:rPr lang="de-DE" dirty="0"/>
              <a:t>Zum Loslegen: </a:t>
            </a:r>
            <a:r>
              <a:rPr lang="de-DE" b="1" dirty="0"/>
              <a:t>Aktionskatalog</a:t>
            </a:r>
          </a:p>
          <a:p>
            <a:r>
              <a:rPr lang="de-DE" dirty="0"/>
              <a:t>Zum Ansprechen: </a:t>
            </a:r>
            <a:r>
              <a:rPr lang="de-DE" b="1" dirty="0"/>
              <a:t>Flyer, Flugblätter </a:t>
            </a:r>
            <a:r>
              <a:rPr lang="de-DE" b="1" dirty="0" err="1"/>
              <a:t>uvw</a:t>
            </a:r>
            <a:r>
              <a:rPr lang="de-DE" b="1" dirty="0"/>
              <a:t>.</a:t>
            </a:r>
          </a:p>
          <a:p>
            <a:r>
              <a:rPr lang="de-DE" dirty="0"/>
              <a:t>alles im </a:t>
            </a:r>
            <a:r>
              <a:rPr lang="de-DE" b="1" i="1" dirty="0" err="1"/>
              <a:t>Aktivenportal</a:t>
            </a:r>
            <a:r>
              <a:rPr lang="de-DE" dirty="0"/>
              <a:t>: </a:t>
            </a:r>
            <a:r>
              <a:rPr lang="de-DE" b="1" dirty="0">
                <a:hlinkClick r:id="rId2"/>
              </a:rPr>
              <a:t>www.igmetall.de/gute-arbeit-fuer-alle</a:t>
            </a:r>
            <a:endParaRPr lang="de-DE" b="1" dirty="0"/>
          </a:p>
          <a:p>
            <a:endParaRPr lang="de-DE" dirty="0"/>
          </a:p>
          <a:p>
            <a:r>
              <a:rPr lang="de-DE" dirty="0"/>
              <a:t>Der </a:t>
            </a:r>
            <a:r>
              <a:rPr lang="de-DE" b="1" dirty="0"/>
              <a:t>Mitgliedervorteil</a:t>
            </a:r>
            <a:r>
              <a:rPr lang="de-DE" dirty="0"/>
              <a:t> auf </a:t>
            </a:r>
            <a:r>
              <a:rPr lang="de-DE" i="1" dirty="0"/>
              <a:t>igmetall.de</a:t>
            </a:r>
            <a:r>
              <a:rPr lang="de-DE" dirty="0"/>
              <a:t>: </a:t>
            </a:r>
            <a:r>
              <a:rPr lang="de-DE" dirty="0">
                <a:hlinkClick r:id="rId3"/>
              </a:rPr>
              <a:t>www.igmetall.de/mitgliedervorteil-leiharbeit</a:t>
            </a:r>
            <a:endParaRPr lang="de-DE" dirty="0"/>
          </a:p>
        </p:txBody>
      </p:sp>
      <p:sp>
        <p:nvSpPr>
          <p:cNvPr id="4" name="Textplatzhalter 3"/>
          <p:cNvSpPr>
            <a:spLocks noGrp="1"/>
          </p:cNvSpPr>
          <p:nvPr>
            <p:ph type="body" sz="quarter" idx="13"/>
          </p:nvPr>
        </p:nvSpPr>
        <p:spPr/>
        <p:txBody>
          <a:bodyPr/>
          <a:lstStyle/>
          <a:p>
            <a:r>
              <a:rPr lang="de-DE" dirty="0"/>
              <a:t>Material für Aktive</a:t>
            </a:r>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2091" y="59695"/>
            <a:ext cx="2613983" cy="1070727"/>
          </a:xfrm>
          <a:prstGeom prst="rect">
            <a:avLst/>
          </a:prstGeom>
        </p:spPr>
      </p:pic>
    </p:spTree>
    <p:extLst>
      <p:ext uri="{BB962C8B-B14F-4D97-AF65-F5344CB8AC3E}">
        <p14:creationId xmlns:p14="http://schemas.microsoft.com/office/powerpoint/2010/main" val="557771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Wir werden aktiv -(Platzhalterfolie zur konkreten Umsetzungs-Planung)</a:t>
            </a:r>
          </a:p>
        </p:txBody>
      </p:sp>
      <p:sp>
        <p:nvSpPr>
          <p:cNvPr id="3" name="Inhaltsplatzhalter 2"/>
          <p:cNvSpPr>
            <a:spLocks noGrp="1"/>
          </p:cNvSpPr>
          <p:nvPr>
            <p:ph idx="1"/>
          </p:nvPr>
        </p:nvSpPr>
        <p:spPr/>
        <p:txBody>
          <a:bodyPr/>
          <a:lstStyle/>
          <a:p>
            <a:endParaRPr lang="de-DE"/>
          </a:p>
        </p:txBody>
      </p:sp>
      <p:sp>
        <p:nvSpPr>
          <p:cNvPr id="4" name="Textplatzhalter 3"/>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565674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5166" y="0"/>
            <a:ext cx="7273668" cy="5143500"/>
          </a:xfrm>
          <a:prstGeom prst="rect">
            <a:avLst/>
          </a:prstGeom>
        </p:spPr>
      </p:pic>
    </p:spTree>
    <p:extLst>
      <p:ext uri="{BB962C8B-B14F-4D97-AF65-F5344CB8AC3E}">
        <p14:creationId xmlns:p14="http://schemas.microsoft.com/office/powerpoint/2010/main" val="3182535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Leiharbeit in Deutschland</a:t>
            </a:r>
          </a:p>
        </p:txBody>
      </p:sp>
      <p:sp>
        <p:nvSpPr>
          <p:cNvPr id="3" name="Inhaltsplatzhalter 2"/>
          <p:cNvSpPr>
            <a:spLocks noGrp="1"/>
          </p:cNvSpPr>
          <p:nvPr>
            <p:ph idx="1"/>
          </p:nvPr>
        </p:nvSpPr>
        <p:spPr/>
        <p:txBody>
          <a:bodyPr>
            <a:normAutofit/>
          </a:bodyPr>
          <a:lstStyle/>
          <a:p>
            <a:r>
              <a:rPr lang="de-DE" dirty="0"/>
              <a:t>Im gleitenden Jahresdurchschnitt 2022 </a:t>
            </a:r>
            <a:r>
              <a:rPr lang="de-DE" b="1" dirty="0"/>
              <a:t>829.794 Leiharbeiter*innen </a:t>
            </a:r>
            <a:r>
              <a:rPr lang="de-DE" dirty="0"/>
              <a:t>in Deutschland.</a:t>
            </a:r>
          </a:p>
          <a:p>
            <a:r>
              <a:rPr lang="de-DE" dirty="0"/>
              <a:t>Anteil an der Gesamtbeschäftigung 2022: </a:t>
            </a:r>
            <a:r>
              <a:rPr lang="de-DE" b="1" dirty="0"/>
              <a:t>2,1 Prozent.</a:t>
            </a:r>
          </a:p>
          <a:p>
            <a:r>
              <a:rPr lang="de-DE" dirty="0"/>
              <a:t>Mehrzahl der Leiharbeiter*innen ist </a:t>
            </a:r>
            <a:r>
              <a:rPr lang="de-DE" b="1" dirty="0"/>
              <a:t>männlich und jünger.</a:t>
            </a:r>
          </a:p>
          <a:p>
            <a:r>
              <a:rPr lang="de-DE" b="1" dirty="0"/>
              <a:t>Ausländeranteil ist höher </a:t>
            </a:r>
            <a:r>
              <a:rPr lang="de-DE" dirty="0"/>
              <a:t>als bei Beschäftigten insgesamt.</a:t>
            </a:r>
          </a:p>
          <a:p>
            <a:r>
              <a:rPr lang="de-DE" dirty="0"/>
              <a:t>Leiharbeiter*innen häufiger in </a:t>
            </a:r>
            <a:r>
              <a:rPr lang="de-DE" b="1" dirty="0"/>
              <a:t>Tätigkeiten mit niedrigem Anforderungsniveau.</a:t>
            </a:r>
          </a:p>
          <a:p>
            <a:r>
              <a:rPr lang="de-DE" dirty="0"/>
              <a:t>Höherer Anteil von Personen </a:t>
            </a:r>
            <a:r>
              <a:rPr lang="de-DE" b="1" dirty="0"/>
              <a:t>ohne Berufsabschluss </a:t>
            </a:r>
            <a:r>
              <a:rPr lang="de-DE" dirty="0"/>
              <a:t>als bei Beschäftigten insgesamt.</a:t>
            </a:r>
          </a:p>
        </p:txBody>
      </p:sp>
      <p:sp>
        <p:nvSpPr>
          <p:cNvPr id="4" name="Textplatzhalter 3"/>
          <p:cNvSpPr>
            <a:spLocks noGrp="1"/>
          </p:cNvSpPr>
          <p:nvPr>
            <p:ph type="body" sz="quarter" idx="13"/>
          </p:nvPr>
        </p:nvSpPr>
        <p:spPr/>
        <p:txBody>
          <a:bodyPr/>
          <a:lstStyle/>
          <a:p>
            <a:r>
              <a:rPr lang="de-DE" dirty="0"/>
              <a:t>nach Daten der Bundesagentur für Arbeit (Stand: Dezember 2022)</a:t>
            </a:r>
          </a:p>
        </p:txBody>
      </p:sp>
    </p:spTree>
    <p:extLst>
      <p:ext uri="{BB962C8B-B14F-4D97-AF65-F5344CB8AC3E}">
        <p14:creationId xmlns:p14="http://schemas.microsoft.com/office/powerpoint/2010/main" val="96902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Mitglieder in Leiharbeit</a:t>
            </a:r>
          </a:p>
        </p:txBody>
      </p:sp>
      <p:sp>
        <p:nvSpPr>
          <p:cNvPr id="3" name="Inhaltsplatzhalter 2"/>
          <p:cNvSpPr>
            <a:spLocks noGrp="1"/>
          </p:cNvSpPr>
          <p:nvPr>
            <p:ph idx="1"/>
          </p:nvPr>
        </p:nvSpPr>
        <p:spPr/>
        <p:txBody>
          <a:bodyPr>
            <a:normAutofit/>
          </a:bodyPr>
          <a:lstStyle/>
          <a:p>
            <a:r>
              <a:rPr lang="de-DE" dirty="0"/>
              <a:t>Stand: März 2023</a:t>
            </a:r>
          </a:p>
          <a:p>
            <a:r>
              <a:rPr lang="de-DE" dirty="0"/>
              <a:t>Bundesweit: 40.854</a:t>
            </a:r>
          </a:p>
          <a:p>
            <a:pPr marL="1350" indent="0">
              <a:buNone/>
            </a:pPr>
            <a:endParaRPr lang="de-DE" dirty="0"/>
          </a:p>
          <a:p>
            <a:r>
              <a:rPr lang="de-DE" dirty="0"/>
              <a:t>Bei uns in der Geschäftsstelle NAME: 0.000</a:t>
            </a:r>
          </a:p>
          <a:p>
            <a:r>
              <a:rPr lang="de-DE" dirty="0"/>
              <a:t>Leihbeschäftigte in den Betrieben unserer Geschäftsstelle: Circa 00.000</a:t>
            </a:r>
          </a:p>
        </p:txBody>
      </p:sp>
      <p:sp>
        <p:nvSpPr>
          <p:cNvPr id="4" name="Textplatzhalter 3"/>
          <p:cNvSpPr>
            <a:spLocks noGrp="1"/>
          </p:cNvSpPr>
          <p:nvPr>
            <p:ph type="body" sz="quarter" idx="13"/>
          </p:nvPr>
        </p:nvSpPr>
        <p:spPr/>
        <p:txBody>
          <a:bodyPr/>
          <a:lstStyle/>
          <a:p>
            <a:r>
              <a:rPr lang="de-DE" dirty="0"/>
              <a:t>nach Zahlen der Mitgliederdatenbank</a:t>
            </a:r>
          </a:p>
        </p:txBody>
      </p:sp>
    </p:spTree>
    <p:extLst>
      <p:ext uri="{BB962C8B-B14F-4D97-AF65-F5344CB8AC3E}">
        <p14:creationId xmlns:p14="http://schemas.microsoft.com/office/powerpoint/2010/main" val="1252174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Belegschaften früher und heute</a:t>
            </a:r>
          </a:p>
        </p:txBody>
      </p:sp>
      <p:pic>
        <p:nvPicPr>
          <p:cNvPr id="5" name="Grafik 4"/>
          <p:cNvPicPr>
            <a:picLocks noChangeAspect="1"/>
          </p:cNvPicPr>
          <p:nvPr/>
        </p:nvPicPr>
        <p:blipFill>
          <a:blip r:embed="rId3"/>
          <a:stretch>
            <a:fillRect/>
          </a:stretch>
        </p:blipFill>
        <p:spPr>
          <a:xfrm>
            <a:off x="879475" y="2580983"/>
            <a:ext cx="3463926" cy="1907105"/>
          </a:xfrm>
          <a:prstGeom prst="rect">
            <a:avLst/>
          </a:prstGeom>
        </p:spPr>
      </p:pic>
      <p:pic>
        <p:nvPicPr>
          <p:cNvPr id="6" name="Grafik 5"/>
          <p:cNvPicPr>
            <a:picLocks noChangeAspect="1"/>
          </p:cNvPicPr>
          <p:nvPr/>
        </p:nvPicPr>
        <p:blipFill>
          <a:blip r:embed="rId4"/>
          <a:stretch>
            <a:fillRect/>
          </a:stretch>
        </p:blipFill>
        <p:spPr>
          <a:xfrm>
            <a:off x="4571999" y="1627431"/>
            <a:ext cx="4135786" cy="2941442"/>
          </a:xfrm>
          <a:prstGeom prst="rect">
            <a:avLst/>
          </a:prstGeom>
        </p:spPr>
      </p:pic>
      <p:sp>
        <p:nvSpPr>
          <p:cNvPr id="7" name="Textplatzhalter 6">
            <a:extLst>
              <a:ext uri="{FF2B5EF4-FFF2-40B4-BE49-F238E27FC236}">
                <a16:creationId xmlns:a16="http://schemas.microsoft.com/office/drawing/2014/main" id="{D5AAE422-B7AD-E24E-8DD5-0E099B84CD9B}"/>
              </a:ext>
            </a:extLst>
          </p:cNvPr>
          <p:cNvSpPr>
            <a:spLocks noGrp="1"/>
          </p:cNvSpPr>
          <p:nvPr>
            <p:ph type="body" sz="quarter" idx="13"/>
          </p:nvPr>
        </p:nvSpPr>
        <p:spPr>
          <a:xfrm>
            <a:off x="250825" y="1544968"/>
            <a:ext cx="8642349" cy="495300"/>
          </a:xfrm>
        </p:spPr>
        <p:txBody>
          <a:bodyPr/>
          <a:lstStyle/>
          <a:p>
            <a:r>
              <a:rPr lang="de-DE" dirty="0"/>
              <a:t>Zergliederung der Betriebe</a:t>
            </a:r>
          </a:p>
        </p:txBody>
      </p:sp>
    </p:spTree>
    <p:extLst>
      <p:ext uri="{BB962C8B-B14F-4D97-AF65-F5344CB8AC3E}">
        <p14:creationId xmlns:p14="http://schemas.microsoft.com/office/powerpoint/2010/main" val="650496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6060" y="230189"/>
            <a:ext cx="5197939" cy="4696933"/>
          </a:xfrm>
          <a:prstGeom prst="rect">
            <a:avLst/>
          </a:prstGeom>
        </p:spPr>
      </p:pic>
      <p:sp>
        <p:nvSpPr>
          <p:cNvPr id="2" name="Titel 1"/>
          <p:cNvSpPr>
            <a:spLocks noGrp="1"/>
          </p:cNvSpPr>
          <p:nvPr>
            <p:ph type="title"/>
          </p:nvPr>
        </p:nvSpPr>
        <p:spPr/>
        <p:txBody>
          <a:bodyPr/>
          <a:lstStyle/>
          <a:p>
            <a:r>
              <a:rPr lang="de-DE" dirty="0"/>
              <a:t>Leiharbeit in </a:t>
            </a:r>
            <a:br>
              <a:rPr lang="de-DE" dirty="0"/>
            </a:br>
            <a:r>
              <a:rPr lang="de-DE" dirty="0"/>
              <a:t>allen Bereichen</a:t>
            </a:r>
          </a:p>
        </p:txBody>
      </p:sp>
      <p:sp>
        <p:nvSpPr>
          <p:cNvPr id="3" name="Inhaltsplatzhalter 2"/>
          <p:cNvSpPr>
            <a:spLocks noGrp="1"/>
          </p:cNvSpPr>
          <p:nvPr>
            <p:ph idx="1"/>
          </p:nvPr>
        </p:nvSpPr>
        <p:spPr>
          <a:xfrm>
            <a:off x="250826" y="2299168"/>
            <a:ext cx="3418064" cy="2119409"/>
          </a:xfrm>
        </p:spPr>
        <p:txBody>
          <a:bodyPr/>
          <a:lstStyle/>
          <a:p>
            <a:r>
              <a:rPr lang="de-DE" dirty="0"/>
              <a:t>In allen Bereichen der Betriebe wird Leiharbeit eingesetzt.</a:t>
            </a:r>
          </a:p>
          <a:p>
            <a:r>
              <a:rPr lang="de-DE" dirty="0"/>
              <a:t>Der Schwerpunkt ist im produktionsnahen Bereich.</a:t>
            </a:r>
          </a:p>
          <a:p>
            <a:endParaRPr lang="de-DE" dirty="0"/>
          </a:p>
        </p:txBody>
      </p:sp>
      <p:sp>
        <p:nvSpPr>
          <p:cNvPr id="5" name="Textfeld 4"/>
          <p:cNvSpPr txBox="1"/>
          <p:nvPr/>
        </p:nvSpPr>
        <p:spPr>
          <a:xfrm>
            <a:off x="6049126" y="4711678"/>
            <a:ext cx="2844048" cy="215444"/>
          </a:xfrm>
          <a:prstGeom prst="rect">
            <a:avLst/>
          </a:prstGeom>
          <a:noFill/>
        </p:spPr>
        <p:txBody>
          <a:bodyPr wrap="none" rtlCol="0">
            <a:spAutoFit/>
          </a:bodyPr>
          <a:lstStyle/>
          <a:p>
            <a:r>
              <a:rPr lang="de-DE" sz="800" dirty="0">
                <a:solidFill>
                  <a:srgbClr val="3C3C3B"/>
                </a:solidFill>
              </a:rPr>
              <a:t>Betriebsräte- und Vertrauensleutebefragung der IG Metall 2018</a:t>
            </a:r>
          </a:p>
        </p:txBody>
      </p:sp>
    </p:spTree>
    <p:extLst>
      <p:ext uri="{BB962C8B-B14F-4D97-AF65-F5344CB8AC3E}">
        <p14:creationId xmlns:p14="http://schemas.microsoft.com/office/powerpoint/2010/main" val="425173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(PLATZHALTERFOLIE FÜR SITUATION in </a:t>
            </a:r>
            <a:r>
              <a:rPr lang="de-DE" dirty="0" err="1"/>
              <a:t>geschäftsstelle</a:t>
            </a:r>
            <a:r>
              <a:rPr lang="de-DE" dirty="0"/>
              <a:t>)</a:t>
            </a:r>
          </a:p>
        </p:txBody>
      </p:sp>
      <p:sp>
        <p:nvSpPr>
          <p:cNvPr id="3" name="Inhaltsplatzhalter 2"/>
          <p:cNvSpPr>
            <a:spLocks noGrp="1"/>
          </p:cNvSpPr>
          <p:nvPr>
            <p:ph idx="1"/>
          </p:nvPr>
        </p:nvSpPr>
        <p:spPr/>
        <p:txBody>
          <a:bodyPr/>
          <a:lstStyle/>
          <a:p>
            <a:r>
              <a:rPr lang="de-DE" dirty="0"/>
              <a:t>…</a:t>
            </a:r>
          </a:p>
        </p:txBody>
      </p:sp>
      <p:sp>
        <p:nvSpPr>
          <p:cNvPr id="4" name="Textplatzhalter 3"/>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3409959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Wir haben schon viel erreicht</a:t>
            </a: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1603980416"/>
              </p:ext>
            </p:extLst>
          </p:nvPr>
        </p:nvGraphicFramePr>
        <p:xfrm>
          <a:off x="250822" y="2353535"/>
          <a:ext cx="8642351" cy="1961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platzhalter 3"/>
          <p:cNvSpPr>
            <a:spLocks noGrp="1"/>
          </p:cNvSpPr>
          <p:nvPr>
            <p:ph type="body" sz="quarter" idx="13"/>
          </p:nvPr>
        </p:nvSpPr>
        <p:spPr/>
        <p:txBody>
          <a:bodyPr/>
          <a:lstStyle/>
          <a:p>
            <a:r>
              <a:rPr lang="de-DE" dirty="0"/>
              <a:t>durch die Tarifverträge der DGB-Gewerkschaften</a:t>
            </a:r>
          </a:p>
        </p:txBody>
      </p:sp>
    </p:spTree>
    <p:extLst>
      <p:ext uri="{BB962C8B-B14F-4D97-AF65-F5344CB8AC3E}">
        <p14:creationId xmlns:p14="http://schemas.microsoft.com/office/powerpoint/2010/main" val="3772777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Mitgliedervorteil Leiharbeit</a:t>
            </a:r>
          </a:p>
        </p:txBody>
      </p:sp>
      <p:sp>
        <p:nvSpPr>
          <p:cNvPr id="3" name="Inhaltsplatzhalter 2"/>
          <p:cNvSpPr>
            <a:spLocks noGrp="1"/>
          </p:cNvSpPr>
          <p:nvPr>
            <p:ph idx="1"/>
          </p:nvPr>
        </p:nvSpPr>
        <p:spPr/>
        <p:txBody>
          <a:bodyPr>
            <a:noAutofit/>
          </a:bodyPr>
          <a:lstStyle/>
          <a:p>
            <a:r>
              <a:rPr lang="de-DE" dirty="0"/>
              <a:t>Anspruch haben </a:t>
            </a:r>
            <a:r>
              <a:rPr lang="de-DE" b="1" dirty="0"/>
              <a:t>nur Mitglieder der IG Metall</a:t>
            </a:r>
            <a:r>
              <a:rPr lang="de-DE" dirty="0"/>
              <a:t>, </a:t>
            </a:r>
          </a:p>
          <a:p>
            <a:pPr lvl="1"/>
            <a:r>
              <a:rPr lang="de-DE" dirty="0"/>
              <a:t>wenn sie mindestens 6 Monate Mitglied sind</a:t>
            </a:r>
          </a:p>
          <a:p>
            <a:pPr lvl="1"/>
            <a:r>
              <a:rPr lang="de-DE" dirty="0"/>
              <a:t>und mindestens 6 Monate bei ihrem aktuellen Verleiher beschäftigt sind,</a:t>
            </a:r>
          </a:p>
          <a:p>
            <a:pPr lvl="1"/>
            <a:r>
              <a:rPr lang="de-DE" dirty="0"/>
              <a:t>jeweils zum Stichtag 30. Juni fürs Urlaubsgeld bzw. 30. November fürs Weihnachtsgeld</a:t>
            </a:r>
          </a:p>
          <a:p>
            <a:r>
              <a:rPr lang="de-DE" dirty="0"/>
              <a:t>Antrag stellen (inkl. Mitgliedsbescheinigung) – persönlich beim Verleiher</a:t>
            </a:r>
          </a:p>
          <a:p>
            <a:r>
              <a:rPr lang="de-DE" b="1" dirty="0"/>
              <a:t>Der Mitgliedervorteil kommt bei den Leihbeschäftigten positiv an.</a:t>
            </a:r>
          </a:p>
          <a:p>
            <a:r>
              <a:rPr lang="de-DE" b="1" dirty="0"/>
              <a:t>Aber 44 % Prozent der Leihbeschäftigten kennen den Mitgliedervorteil nicht!</a:t>
            </a:r>
          </a:p>
        </p:txBody>
      </p:sp>
      <p:sp>
        <p:nvSpPr>
          <p:cNvPr id="4" name="Textplatzhalter 3"/>
          <p:cNvSpPr>
            <a:spLocks noGrp="1"/>
          </p:cNvSpPr>
          <p:nvPr>
            <p:ph type="body" sz="quarter" idx="13"/>
          </p:nvPr>
        </p:nvSpPr>
        <p:spPr/>
        <p:txBody>
          <a:bodyPr/>
          <a:lstStyle/>
          <a:p>
            <a:r>
              <a:rPr lang="de-DE" dirty="0"/>
              <a:t>Extrazahlung zum Urlaubs- und Weihnachtsgeld.</a:t>
            </a:r>
          </a:p>
        </p:txBody>
      </p:sp>
    </p:spTree>
    <p:extLst>
      <p:ext uri="{BB962C8B-B14F-4D97-AF65-F5344CB8AC3E}">
        <p14:creationId xmlns:p14="http://schemas.microsoft.com/office/powerpoint/2010/main" val="1339022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DE4821-DE58-6AC8-52BD-FD85D756EAEF}"/>
              </a:ext>
            </a:extLst>
          </p:cNvPr>
          <p:cNvSpPr>
            <a:spLocks noGrp="1"/>
          </p:cNvSpPr>
          <p:nvPr>
            <p:ph type="title"/>
          </p:nvPr>
        </p:nvSpPr>
        <p:spPr/>
        <p:txBody>
          <a:bodyPr/>
          <a:lstStyle/>
          <a:p>
            <a:r>
              <a:rPr lang="de-DE" dirty="0"/>
              <a:t>Mitgliedervorteil Leiharbeit</a:t>
            </a:r>
          </a:p>
        </p:txBody>
      </p:sp>
      <p:pic>
        <p:nvPicPr>
          <p:cNvPr id="6" name="Inhaltsplatzhalter 5" descr="Ein Bild, das Text, Screenshot, Schrift, Zahl enthält.&#10;&#10;Automatisch generierte Beschreibung">
            <a:extLst>
              <a:ext uri="{FF2B5EF4-FFF2-40B4-BE49-F238E27FC236}">
                <a16:creationId xmlns:a16="http://schemas.microsoft.com/office/drawing/2014/main" id="{F43C976B-8B2D-324A-B91B-4FDD2547F817}"/>
              </a:ext>
            </a:extLst>
          </p:cNvPr>
          <p:cNvPicPr>
            <a:picLocks noGrp="1" noChangeAspect="1"/>
          </p:cNvPicPr>
          <p:nvPr>
            <p:ph idx="1"/>
          </p:nvPr>
        </p:nvPicPr>
        <p:blipFill>
          <a:blip r:embed="rId2"/>
          <a:stretch>
            <a:fillRect/>
          </a:stretch>
        </p:blipFill>
        <p:spPr>
          <a:xfrm>
            <a:off x="1753373" y="1544967"/>
            <a:ext cx="5637254" cy="3173991"/>
          </a:xfrm>
        </p:spPr>
      </p:pic>
      <p:sp>
        <p:nvSpPr>
          <p:cNvPr id="4" name="Textplatzhalter 3">
            <a:extLst>
              <a:ext uri="{FF2B5EF4-FFF2-40B4-BE49-F238E27FC236}">
                <a16:creationId xmlns:a16="http://schemas.microsoft.com/office/drawing/2014/main" id="{CF7265AC-B515-8BD6-FB0D-4EF20629D121}"/>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3950389804"/>
      </p:ext>
    </p:extLst>
  </p:cSld>
  <p:clrMapOvr>
    <a:masterClrMapping/>
  </p:clrMapOvr>
</p:sld>
</file>

<file path=ppt/theme/theme1.xml><?xml version="1.0" encoding="utf-8"?>
<a:theme xmlns:a="http://schemas.openxmlformats.org/drawingml/2006/main" name="Office">
  <a:themeElements>
    <a:clrScheme name="IG Metall Farben">
      <a:dk1>
        <a:srgbClr val="E2051A"/>
      </a:dk1>
      <a:lt1>
        <a:srgbClr val="FFFFFF"/>
      </a:lt1>
      <a:dk2>
        <a:srgbClr val="646363"/>
      </a:dk2>
      <a:lt2>
        <a:srgbClr val="FFFFFF"/>
      </a:lt2>
      <a:accent1>
        <a:srgbClr val="8F2C33"/>
      </a:accent1>
      <a:accent2>
        <a:srgbClr val="EAB500"/>
      </a:accent2>
      <a:accent3>
        <a:srgbClr val="2F80AB"/>
      </a:accent3>
      <a:accent4>
        <a:srgbClr val="5B9945"/>
      </a:accent4>
      <a:accent5>
        <a:srgbClr val="646363"/>
      </a:accent5>
      <a:accent6>
        <a:srgbClr val="DADADA"/>
      </a:accent6>
      <a:hlink>
        <a:srgbClr val="E3051B"/>
      </a:hlink>
      <a:folHlink>
        <a:srgbClr val="3C3C3B"/>
      </a:folHlink>
    </a:clrScheme>
    <a:fontScheme name="IG Metall Schriften">
      <a:majorFont>
        <a:latin typeface="Meta Head IGM Cond Black"/>
        <a:ea typeface=""/>
        <a:cs typeface=""/>
      </a:majorFont>
      <a:minorFont>
        <a:latin typeface="Meta IG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GM-Powerpoint-Vorlage-16zu9_NEU.pptx" id="{99AC4CB3-0A83-4ADF-974A-EBEDE6992F8B}" vid="{9595B962-D4D0-40ED-835C-34C41D16DF7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cd430bf-823f-4f75-9fc6-35588c872da4" xsi:nil="true"/>
    <lcf76f155ced4ddcb4097134ff3c332f xmlns="eae8c3a6-3bb2-48ea-bd34-eabe29bf365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3758627C056F5478F4EA2FD2AC36164" ma:contentTypeVersion="17" ma:contentTypeDescription="Ein neues Dokument erstellen." ma:contentTypeScope="" ma:versionID="18116d12e2e11c608acba7298d4b57fc">
  <xsd:schema xmlns:xsd="http://www.w3.org/2001/XMLSchema" xmlns:xs="http://www.w3.org/2001/XMLSchema" xmlns:p="http://schemas.microsoft.com/office/2006/metadata/properties" xmlns:ns2="eae8c3a6-3bb2-48ea-bd34-eabe29bf3657" xmlns:ns3="1cd430bf-823f-4f75-9fc6-35588c872da4" targetNamespace="http://schemas.microsoft.com/office/2006/metadata/properties" ma:root="true" ma:fieldsID="3eef4ec2a579606489dd49653fbf7102" ns2:_="" ns3:_="">
    <xsd:import namespace="eae8c3a6-3bb2-48ea-bd34-eabe29bf3657"/>
    <xsd:import namespace="1cd430bf-823f-4f75-9fc6-35588c872d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e8c3a6-3bb2-48ea-bd34-eabe29bf36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4e1a643d-3598-46ed-9344-1c0e2c50857f"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d430bf-823f-4f75-9fc6-35588c872da4"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754bd7bc-55f4-4f46-bbb7-134f4af8a365}" ma:internalName="TaxCatchAll" ma:showField="CatchAllData" ma:web="1cd430bf-823f-4f75-9fc6-35588c872d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BE9000-217E-4ED8-805A-C614E911A2A4}">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1cd430bf-823f-4f75-9fc6-35588c872da4"/>
    <ds:schemaRef ds:uri="eae8c3a6-3bb2-48ea-bd34-eabe29bf3657"/>
    <ds:schemaRef ds:uri="http://www.w3.org/XML/1998/namespace"/>
  </ds:schemaRefs>
</ds:datastoreItem>
</file>

<file path=customXml/itemProps2.xml><?xml version="1.0" encoding="utf-8"?>
<ds:datastoreItem xmlns:ds="http://schemas.openxmlformats.org/officeDocument/2006/customXml" ds:itemID="{4005C40C-C969-4989-9697-5CDBF21825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e8c3a6-3bb2-48ea-bd34-eabe29bf3657"/>
    <ds:schemaRef ds:uri="1cd430bf-823f-4f75-9fc6-35588c872d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59F108-ACBB-4EA4-8A67-12B48480ED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1132</Words>
  <Application>Microsoft Office PowerPoint</Application>
  <PresentationFormat>Bildschirmpräsentation (16:9)</PresentationFormat>
  <Paragraphs>113</Paragraphs>
  <Slides>16</Slides>
  <Notes>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Calibri</vt:lpstr>
      <vt:lpstr>Meta Head IGM Cond Light</vt:lpstr>
      <vt:lpstr>Meta IGM</vt:lpstr>
      <vt:lpstr>Arial</vt:lpstr>
      <vt:lpstr>Meta Head IGM Cond Black</vt:lpstr>
      <vt:lpstr>Office</vt:lpstr>
      <vt:lpstr>Leiharbeit in Bewegung –  jetzt aktiv werden!</vt:lpstr>
      <vt:lpstr>Leiharbeit in Deutschland</vt:lpstr>
      <vt:lpstr>Mitglieder in Leiharbeit</vt:lpstr>
      <vt:lpstr>Belegschaften früher und heute</vt:lpstr>
      <vt:lpstr>Leiharbeit in  allen Bereichen</vt:lpstr>
      <vt:lpstr>(PLATZHALTERFOLIE FÜR SITUATION in geschäftsstelle)</vt:lpstr>
      <vt:lpstr>Wir haben schon viel erreicht</vt:lpstr>
      <vt:lpstr>Mitgliedervorteil Leiharbeit</vt:lpstr>
      <vt:lpstr>Mitgliedervorteil Leiharbeit</vt:lpstr>
      <vt:lpstr>Gute Arbeit für alle</vt:lpstr>
      <vt:lpstr>Gemeinsam hinschauen!</vt:lpstr>
      <vt:lpstr>Leiharbeiter*innen ansprechen</vt:lpstr>
      <vt:lpstr>Jetzt aktiv werden!</vt:lpstr>
      <vt:lpstr>Weitere Informationen</vt:lpstr>
      <vt:lpstr>Wir werden aktiv -(Platzhalterfolie zur konkreten Umsetzungs-Planung)</vt:lpstr>
      <vt:lpstr>PowerPoint-Präsentation</vt:lpstr>
    </vt:vector>
  </TitlesOfParts>
  <Company>IG Metall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Leiharbeit 2022</dc:title>
  <dc:creator>Vogt, Dennis</dc:creator>
  <cp:lastModifiedBy>Vogt, Dennis</cp:lastModifiedBy>
  <cp:revision>34</cp:revision>
  <dcterms:created xsi:type="dcterms:W3CDTF">2022-02-18T12:53:13Z</dcterms:created>
  <dcterms:modified xsi:type="dcterms:W3CDTF">2024-04-24T12:02:48Z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0x01010073758627C056F5478F4EA2FD2AC36164</vt:lpwstr>
  </property>
  <property fmtid="{D5CDD505-2E9C-101B-9397-08002B2CF9AE}" pid="3" name="MediaServiceImageTags">
    <vt:lpwstr/>
  </property>
</Properties>
</file>