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4"/>
  </p:sldMasterIdLst>
  <p:notesMasterIdLst>
    <p:notesMasterId r:id="rId18"/>
  </p:notesMasterIdLst>
  <p:handoutMasterIdLst>
    <p:handoutMasterId r:id="rId19"/>
  </p:handoutMasterIdLst>
  <p:sldIdLst>
    <p:sldId id="257" r:id="rId5"/>
    <p:sldId id="343" r:id="rId6"/>
    <p:sldId id="341" r:id="rId7"/>
    <p:sldId id="328" r:id="rId8"/>
    <p:sldId id="320" r:id="rId9"/>
    <p:sldId id="337" r:id="rId10"/>
    <p:sldId id="325" r:id="rId11"/>
    <p:sldId id="265" r:id="rId12"/>
    <p:sldId id="335" r:id="rId13"/>
    <p:sldId id="336" r:id="rId14"/>
    <p:sldId id="339" r:id="rId15"/>
    <p:sldId id="326" r:id="rId16"/>
    <p:sldId id="321" r:id="rId17"/>
  </p:sldIdLst>
  <p:sldSz cx="9144000" cy="5143500" type="screen16x9"/>
  <p:notesSz cx="6858000" cy="9144000"/>
  <p:embeddedFontLst>
    <p:embeddedFont>
      <p:font typeface="Meta IGM" panose="02000503040000020004" pitchFamily="2" charset="0"/>
      <p:regular r:id="rId20"/>
      <p:bold r:id="rId21"/>
      <p:italic r:id="rId22"/>
      <p:boldItalic r:id="rId23"/>
    </p:embeddedFont>
  </p:embeddedFontLst>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gner, Antje" initials="WA" lastIdx="16" clrIdx="0">
    <p:extLst>
      <p:ext uri="{19B8F6BF-5375-455C-9EA6-DF929625EA0E}">
        <p15:presenceInfo xmlns:p15="http://schemas.microsoft.com/office/powerpoint/2012/main" userId="S-1-5-21-1681774397-3292891888-1623808579-18070" providerId="AD"/>
      </p:ext>
    </p:extLst>
  </p:cmAuthor>
  <p:cmAuthor id="2" name="Vogt, Dennis" initials="VD" lastIdx="2" clrIdx="1">
    <p:extLst>
      <p:ext uri="{19B8F6BF-5375-455C-9EA6-DF929625EA0E}">
        <p15:presenceInfo xmlns:p15="http://schemas.microsoft.com/office/powerpoint/2012/main" userId="S-1-5-21-1681774397-3292891888-1623808579-556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C3C3B"/>
    <a:srgbClr val="E305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74413" autoAdjust="0"/>
  </p:normalViewPr>
  <p:slideViewPr>
    <p:cSldViewPr snapToGrid="0" snapToObjects="1" showGuides="1">
      <p:cViewPr varScale="1">
        <p:scale>
          <a:sx n="73" d="100"/>
          <a:sy n="73" d="100"/>
        </p:scale>
        <p:origin x="1123" y="62"/>
      </p:cViewPr>
      <p:guideLst>
        <p:guide orient="horz" pos="1620"/>
        <p:guide pos="2880"/>
      </p:guideLst>
    </p:cSldViewPr>
  </p:slideViewPr>
  <p:notesTextViewPr>
    <p:cViewPr>
      <p:scale>
        <a:sx n="1" d="1"/>
        <a:sy n="1" d="1"/>
      </p:scale>
      <p:origin x="0" y="0"/>
    </p:cViewPr>
  </p:notesTextViewPr>
  <p:notesViewPr>
    <p:cSldViewPr snapToGrid="0" snapToObjects="1">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ogt, Dennis" userId="40eb2771-c950-4bf5-ac05-24f3c6827bbd" providerId="ADAL" clId="{89067BB4-85FF-4E2D-BB56-69638F65BD75}"/>
    <pc:docChg chg="undo custSel modSld">
      <pc:chgData name="Vogt, Dennis" userId="40eb2771-c950-4bf5-ac05-24f3c6827bbd" providerId="ADAL" clId="{89067BB4-85FF-4E2D-BB56-69638F65BD75}" dt="2024-04-24T11:54:46.083" v="308" actId="20577"/>
      <pc:docMkLst>
        <pc:docMk/>
      </pc:docMkLst>
      <pc:sldChg chg="modNotesTx">
        <pc:chgData name="Vogt, Dennis" userId="40eb2771-c950-4bf5-ac05-24f3c6827bbd" providerId="ADAL" clId="{89067BB4-85FF-4E2D-BB56-69638F65BD75}" dt="2024-04-24T11:54:46.083" v="308" actId="20577"/>
        <pc:sldMkLst>
          <pc:docMk/>
          <pc:sldMk cId="3671655412" sldId="257"/>
        </pc:sldMkLst>
      </pc:sldChg>
      <pc:sldChg chg="modSp mod modNotesTx">
        <pc:chgData name="Vogt, Dennis" userId="40eb2771-c950-4bf5-ac05-24f3c6827bbd" providerId="ADAL" clId="{89067BB4-85FF-4E2D-BB56-69638F65BD75}" dt="2024-04-24T11:54:07.467" v="274" actId="20577"/>
        <pc:sldMkLst>
          <pc:docMk/>
          <pc:sldMk cId="2797149463" sldId="265"/>
        </pc:sldMkLst>
        <pc:spChg chg="mod">
          <ac:chgData name="Vogt, Dennis" userId="40eb2771-c950-4bf5-ac05-24f3c6827bbd" providerId="ADAL" clId="{89067BB4-85FF-4E2D-BB56-69638F65BD75}" dt="2024-04-24T11:52:31.555" v="48" actId="20577"/>
          <ac:spMkLst>
            <pc:docMk/>
            <pc:sldMk cId="2797149463" sldId="265"/>
            <ac:spMk id="3" creationId="{00000000-0000-0000-0000-000000000000}"/>
          </ac:spMkLst>
        </pc:spChg>
      </pc:sldChg>
      <pc:sldChg chg="modNotesTx">
        <pc:chgData name="Vogt, Dennis" userId="40eb2771-c950-4bf5-ac05-24f3c6827bbd" providerId="ADAL" clId="{89067BB4-85FF-4E2D-BB56-69638F65BD75}" dt="2024-04-24T11:50:46.513" v="39" actId="20577"/>
        <pc:sldMkLst>
          <pc:docMk/>
          <pc:sldMk cId="1194083029" sldId="320"/>
        </pc:sldMkLst>
      </pc:sldChg>
      <pc:sldChg chg="modSp mod modNotesTx">
        <pc:chgData name="Vogt, Dennis" userId="40eb2771-c950-4bf5-ac05-24f3c6827bbd" providerId="ADAL" clId="{89067BB4-85FF-4E2D-BB56-69638F65BD75}" dt="2024-04-24T11:54:28.446" v="292" actId="6549"/>
        <pc:sldMkLst>
          <pc:docMk/>
          <pc:sldMk cId="1709007856" sldId="325"/>
        </pc:sldMkLst>
        <pc:graphicFrameChg chg="mod">
          <ac:chgData name="Vogt, Dennis" userId="40eb2771-c950-4bf5-ac05-24f3c6827bbd" providerId="ADAL" clId="{89067BB4-85FF-4E2D-BB56-69638F65BD75}" dt="2024-04-24T11:52:05.134" v="40" actId="1076"/>
          <ac:graphicFrameMkLst>
            <pc:docMk/>
            <pc:sldMk cId="1709007856" sldId="325"/>
            <ac:graphicFrameMk id="12" creationId="{C88B74C7-E1C4-D42A-B671-E1E57748A343}"/>
          </ac:graphicFrameMkLst>
        </pc:graphicFrameChg>
      </pc:sldChg>
      <pc:sldChg chg="modNotesTx">
        <pc:chgData name="Vogt, Dennis" userId="40eb2771-c950-4bf5-ac05-24f3c6827bbd" providerId="ADAL" clId="{89067BB4-85FF-4E2D-BB56-69638F65BD75}" dt="2024-04-24T11:53:00.016" v="50" actId="6549"/>
        <pc:sldMkLst>
          <pc:docMk/>
          <pc:sldMk cId="3392149989" sldId="335"/>
        </pc:sldMkLst>
      </pc:sldChg>
      <pc:sldChg chg="modNotesTx">
        <pc:chgData name="Vogt, Dennis" userId="40eb2771-c950-4bf5-ac05-24f3c6827bbd" providerId="ADAL" clId="{89067BB4-85FF-4E2D-BB56-69638F65BD75}" dt="2024-04-24T11:52:55.564" v="49" actId="20577"/>
        <pc:sldMkLst>
          <pc:docMk/>
          <pc:sldMk cId="3652579701" sldId="33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23BC33-8778-4F81-8896-B4FDD178410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046BDC25-5850-43C3-8BDA-30C4CC34A4AF}">
      <dgm:prSet/>
      <dgm:spPr/>
      <dgm:t>
        <a:bodyPr/>
        <a:lstStyle/>
        <a:p>
          <a:pPr rtl="0"/>
          <a:r>
            <a:rPr lang="de-DE" b="1" i="0" dirty="0">
              <a:solidFill>
                <a:schemeClr val="bg1"/>
              </a:solidFill>
            </a:rPr>
            <a:t>Regelmäßige Entgelterhöhungen</a:t>
          </a:r>
          <a:endParaRPr lang="de-DE" b="1" dirty="0">
            <a:solidFill>
              <a:schemeClr val="bg1"/>
            </a:solidFill>
          </a:endParaRPr>
        </a:p>
      </dgm:t>
    </dgm:pt>
    <dgm:pt modelId="{C849CC76-CFE6-4B86-B224-03BFBA310DCE}" type="parTrans" cxnId="{770F4698-6F4C-419D-94BD-7C481AFAC05A}">
      <dgm:prSet/>
      <dgm:spPr/>
      <dgm:t>
        <a:bodyPr/>
        <a:lstStyle/>
        <a:p>
          <a:endParaRPr lang="de-DE"/>
        </a:p>
      </dgm:t>
    </dgm:pt>
    <dgm:pt modelId="{160C276F-9D0F-485B-9E8C-411EB86557BA}" type="sibTrans" cxnId="{770F4698-6F4C-419D-94BD-7C481AFAC05A}">
      <dgm:prSet/>
      <dgm:spPr/>
      <dgm:t>
        <a:bodyPr/>
        <a:lstStyle/>
        <a:p>
          <a:endParaRPr lang="de-DE"/>
        </a:p>
      </dgm:t>
    </dgm:pt>
    <dgm:pt modelId="{53C85CFE-3C91-4ED9-A665-5453BB729CA8}">
      <dgm:prSet/>
      <dgm:spPr/>
      <dgm:t>
        <a:bodyPr/>
        <a:lstStyle/>
        <a:p>
          <a:pPr rtl="0"/>
          <a:r>
            <a:rPr lang="de-DE" b="1" dirty="0">
              <a:solidFill>
                <a:schemeClr val="bg1"/>
              </a:solidFill>
            </a:rPr>
            <a:t>Mehr Urlaub</a:t>
          </a:r>
        </a:p>
      </dgm:t>
    </dgm:pt>
    <dgm:pt modelId="{5993CE8C-8723-4C93-B605-98E4E80C353D}" type="parTrans" cxnId="{3DC5DA11-0ACC-4750-907D-1E2799FDE4A5}">
      <dgm:prSet/>
      <dgm:spPr/>
      <dgm:t>
        <a:bodyPr/>
        <a:lstStyle/>
        <a:p>
          <a:endParaRPr lang="de-DE"/>
        </a:p>
      </dgm:t>
    </dgm:pt>
    <dgm:pt modelId="{5A1395B6-6B60-4837-9E62-E121BCEDF34F}" type="sibTrans" cxnId="{3DC5DA11-0ACC-4750-907D-1E2799FDE4A5}">
      <dgm:prSet/>
      <dgm:spPr/>
      <dgm:t>
        <a:bodyPr/>
        <a:lstStyle/>
        <a:p>
          <a:endParaRPr lang="de-DE"/>
        </a:p>
      </dgm:t>
    </dgm:pt>
    <dgm:pt modelId="{A59D5DDE-872E-453B-A090-9F6A063A2908}">
      <dgm:prSet/>
      <dgm:spPr/>
      <dgm:t>
        <a:bodyPr/>
        <a:lstStyle/>
        <a:p>
          <a:pPr rtl="0"/>
          <a:r>
            <a:rPr lang="de-DE" b="1" dirty="0">
              <a:solidFill>
                <a:schemeClr val="bg1"/>
              </a:solidFill>
            </a:rPr>
            <a:t>Urlaubs- und Weihnachtsgeld</a:t>
          </a:r>
        </a:p>
      </dgm:t>
    </dgm:pt>
    <dgm:pt modelId="{F2BC6FB5-66A7-4A92-94BB-5956CC2D8A5C}" type="parTrans" cxnId="{6E7D4826-598C-49EA-8833-C4ED75F05F91}">
      <dgm:prSet/>
      <dgm:spPr/>
      <dgm:t>
        <a:bodyPr/>
        <a:lstStyle/>
        <a:p>
          <a:endParaRPr lang="de-DE"/>
        </a:p>
      </dgm:t>
    </dgm:pt>
    <dgm:pt modelId="{FC60B4D5-040A-421D-8260-7F6611D1D61E}" type="sibTrans" cxnId="{6E7D4826-598C-49EA-8833-C4ED75F05F91}">
      <dgm:prSet/>
      <dgm:spPr/>
      <dgm:t>
        <a:bodyPr/>
        <a:lstStyle/>
        <a:p>
          <a:endParaRPr lang="de-DE"/>
        </a:p>
      </dgm:t>
    </dgm:pt>
    <dgm:pt modelId="{AF3C981F-7C83-4338-9484-664198ED58F5}">
      <dgm:prSet/>
      <dgm:spPr/>
      <dgm:t>
        <a:bodyPr/>
        <a:lstStyle/>
        <a:p>
          <a:pPr rtl="0"/>
          <a:r>
            <a:rPr lang="de-DE" b="1" dirty="0">
              <a:solidFill>
                <a:schemeClr val="bg1"/>
              </a:solidFill>
            </a:rPr>
            <a:t>Mitgliedervorteil = Extrazahlung</a:t>
          </a:r>
        </a:p>
      </dgm:t>
    </dgm:pt>
    <dgm:pt modelId="{4F9AA700-12D2-47E9-9AF6-BD6EA14E6D14}" type="parTrans" cxnId="{634F0CFE-85AD-475A-BFE8-DD0F7B7FB3CE}">
      <dgm:prSet/>
      <dgm:spPr/>
      <dgm:t>
        <a:bodyPr/>
        <a:lstStyle/>
        <a:p>
          <a:endParaRPr lang="de-DE"/>
        </a:p>
      </dgm:t>
    </dgm:pt>
    <dgm:pt modelId="{7C585EB9-7A8D-4FDC-B02C-6471996EAAA7}" type="sibTrans" cxnId="{634F0CFE-85AD-475A-BFE8-DD0F7B7FB3CE}">
      <dgm:prSet/>
      <dgm:spPr/>
      <dgm:t>
        <a:bodyPr/>
        <a:lstStyle/>
        <a:p>
          <a:endParaRPr lang="de-DE"/>
        </a:p>
      </dgm:t>
    </dgm:pt>
    <dgm:pt modelId="{24CC08D3-E664-4329-8229-AF7B6C6A7EF0}">
      <dgm:prSet/>
      <dgm:spPr/>
      <dgm:t>
        <a:bodyPr/>
        <a:lstStyle/>
        <a:p>
          <a:pPr rtl="0"/>
          <a:r>
            <a:rPr lang="de-DE" b="1" i="0">
              <a:solidFill>
                <a:schemeClr val="bg1"/>
              </a:solidFill>
            </a:rPr>
            <a:t>Branchenzuschläge</a:t>
          </a:r>
          <a:endParaRPr lang="de-DE" b="1" dirty="0">
            <a:solidFill>
              <a:schemeClr val="bg1"/>
            </a:solidFill>
          </a:endParaRPr>
        </a:p>
      </dgm:t>
    </dgm:pt>
    <dgm:pt modelId="{F73D7A81-8021-4EE6-9739-B4B5A5FF4EE7}" type="parTrans" cxnId="{E3F1834B-3A20-4960-AA9D-AFC134B9DF51}">
      <dgm:prSet/>
      <dgm:spPr/>
      <dgm:t>
        <a:bodyPr/>
        <a:lstStyle/>
        <a:p>
          <a:endParaRPr lang="de-DE"/>
        </a:p>
      </dgm:t>
    </dgm:pt>
    <dgm:pt modelId="{ACB12698-8133-445A-BE11-F481AC35ED38}" type="sibTrans" cxnId="{E3F1834B-3A20-4960-AA9D-AFC134B9DF51}">
      <dgm:prSet/>
      <dgm:spPr/>
      <dgm:t>
        <a:bodyPr/>
        <a:lstStyle/>
        <a:p>
          <a:endParaRPr lang="de-DE"/>
        </a:p>
      </dgm:t>
    </dgm:pt>
    <dgm:pt modelId="{4C34A596-2B21-41D9-A697-D3C245176DDC}" type="pres">
      <dgm:prSet presAssocID="{D523BC33-8778-4F81-8896-B4FDD1784104}" presName="linear" presStyleCnt="0">
        <dgm:presLayoutVars>
          <dgm:animLvl val="lvl"/>
          <dgm:resizeHandles val="exact"/>
        </dgm:presLayoutVars>
      </dgm:prSet>
      <dgm:spPr/>
    </dgm:pt>
    <dgm:pt modelId="{5B1DC0C6-5F8A-4E66-B61D-9D8D7A74E397}" type="pres">
      <dgm:prSet presAssocID="{046BDC25-5850-43C3-8BDA-30C4CC34A4AF}" presName="parentText" presStyleLbl="node1" presStyleIdx="0" presStyleCnt="5" custLinFactNeighborY="-16498">
        <dgm:presLayoutVars>
          <dgm:chMax val="0"/>
          <dgm:bulletEnabled val="1"/>
        </dgm:presLayoutVars>
      </dgm:prSet>
      <dgm:spPr/>
    </dgm:pt>
    <dgm:pt modelId="{3BC68F51-1055-4B88-854A-AC39460E1C47}" type="pres">
      <dgm:prSet presAssocID="{160C276F-9D0F-485B-9E8C-411EB86557BA}" presName="spacer" presStyleCnt="0"/>
      <dgm:spPr/>
    </dgm:pt>
    <dgm:pt modelId="{1BE92145-F363-474A-A4D3-0651261CFAF8}" type="pres">
      <dgm:prSet presAssocID="{24CC08D3-E664-4329-8229-AF7B6C6A7EF0}" presName="parentText" presStyleLbl="node1" presStyleIdx="1" presStyleCnt="5">
        <dgm:presLayoutVars>
          <dgm:chMax val="0"/>
          <dgm:bulletEnabled val="1"/>
        </dgm:presLayoutVars>
      </dgm:prSet>
      <dgm:spPr/>
    </dgm:pt>
    <dgm:pt modelId="{021CB0BB-FC60-4D56-9E2A-5E144A782E50}" type="pres">
      <dgm:prSet presAssocID="{ACB12698-8133-445A-BE11-F481AC35ED38}" presName="spacer" presStyleCnt="0"/>
      <dgm:spPr/>
    </dgm:pt>
    <dgm:pt modelId="{BD9DF252-F29F-4D11-9045-C4DB1638516D}" type="pres">
      <dgm:prSet presAssocID="{53C85CFE-3C91-4ED9-A665-5453BB729CA8}" presName="parentText" presStyleLbl="node1" presStyleIdx="2" presStyleCnt="5">
        <dgm:presLayoutVars>
          <dgm:chMax val="0"/>
          <dgm:bulletEnabled val="1"/>
        </dgm:presLayoutVars>
      </dgm:prSet>
      <dgm:spPr/>
    </dgm:pt>
    <dgm:pt modelId="{98A38B8B-E04F-4FA9-BAD7-87DF432EE1DE}" type="pres">
      <dgm:prSet presAssocID="{5A1395B6-6B60-4837-9E62-E121BCEDF34F}" presName="spacer" presStyleCnt="0"/>
      <dgm:spPr/>
    </dgm:pt>
    <dgm:pt modelId="{19F471DC-02D9-4448-834E-C160BD233F41}" type="pres">
      <dgm:prSet presAssocID="{A59D5DDE-872E-453B-A090-9F6A063A2908}" presName="parentText" presStyleLbl="node1" presStyleIdx="3" presStyleCnt="5">
        <dgm:presLayoutVars>
          <dgm:chMax val="0"/>
          <dgm:bulletEnabled val="1"/>
        </dgm:presLayoutVars>
      </dgm:prSet>
      <dgm:spPr/>
    </dgm:pt>
    <dgm:pt modelId="{31670B6C-F37F-4EEC-BD88-5E2B6B507492}" type="pres">
      <dgm:prSet presAssocID="{FC60B4D5-040A-421D-8260-7F6611D1D61E}" presName="spacer" presStyleCnt="0"/>
      <dgm:spPr/>
    </dgm:pt>
    <dgm:pt modelId="{ECC07ED7-F3CE-4A64-8518-A8C1459BE4B2}" type="pres">
      <dgm:prSet presAssocID="{AF3C981F-7C83-4338-9484-664198ED58F5}" presName="parentText" presStyleLbl="node1" presStyleIdx="4" presStyleCnt="5">
        <dgm:presLayoutVars>
          <dgm:chMax val="0"/>
          <dgm:bulletEnabled val="1"/>
        </dgm:presLayoutVars>
      </dgm:prSet>
      <dgm:spPr/>
    </dgm:pt>
  </dgm:ptLst>
  <dgm:cxnLst>
    <dgm:cxn modelId="{3DC5DA11-0ACC-4750-907D-1E2799FDE4A5}" srcId="{D523BC33-8778-4F81-8896-B4FDD1784104}" destId="{53C85CFE-3C91-4ED9-A665-5453BB729CA8}" srcOrd="2" destOrd="0" parTransId="{5993CE8C-8723-4C93-B605-98E4E80C353D}" sibTransId="{5A1395B6-6B60-4837-9E62-E121BCEDF34F}"/>
    <dgm:cxn modelId="{25DB571A-F401-43D5-8D45-5B7C53677689}" type="presOf" srcId="{A59D5DDE-872E-453B-A090-9F6A063A2908}" destId="{19F471DC-02D9-4448-834E-C160BD233F41}" srcOrd="0" destOrd="0" presId="urn:microsoft.com/office/officeart/2005/8/layout/vList2"/>
    <dgm:cxn modelId="{6E7D4826-598C-49EA-8833-C4ED75F05F91}" srcId="{D523BC33-8778-4F81-8896-B4FDD1784104}" destId="{A59D5DDE-872E-453B-A090-9F6A063A2908}" srcOrd="3" destOrd="0" parTransId="{F2BC6FB5-66A7-4A92-94BB-5956CC2D8A5C}" sibTransId="{FC60B4D5-040A-421D-8260-7F6611D1D61E}"/>
    <dgm:cxn modelId="{C6E4F948-D58E-4E80-8A41-30FEAE0DB4E1}" type="presOf" srcId="{046BDC25-5850-43C3-8BDA-30C4CC34A4AF}" destId="{5B1DC0C6-5F8A-4E66-B61D-9D8D7A74E397}" srcOrd="0" destOrd="0" presId="urn:microsoft.com/office/officeart/2005/8/layout/vList2"/>
    <dgm:cxn modelId="{E3F1834B-3A20-4960-AA9D-AFC134B9DF51}" srcId="{D523BC33-8778-4F81-8896-B4FDD1784104}" destId="{24CC08D3-E664-4329-8229-AF7B6C6A7EF0}" srcOrd="1" destOrd="0" parTransId="{F73D7A81-8021-4EE6-9739-B4B5A5FF4EE7}" sibTransId="{ACB12698-8133-445A-BE11-F481AC35ED38}"/>
    <dgm:cxn modelId="{B30C7556-AC65-4C2C-8541-D66039C56131}" type="presOf" srcId="{24CC08D3-E664-4329-8229-AF7B6C6A7EF0}" destId="{1BE92145-F363-474A-A4D3-0651261CFAF8}" srcOrd="0" destOrd="0" presId="urn:microsoft.com/office/officeart/2005/8/layout/vList2"/>
    <dgm:cxn modelId="{EED19880-0C71-4336-92E9-AB8F0554C6A6}" type="presOf" srcId="{D523BC33-8778-4F81-8896-B4FDD1784104}" destId="{4C34A596-2B21-41D9-A697-D3C245176DDC}" srcOrd="0" destOrd="0" presId="urn:microsoft.com/office/officeart/2005/8/layout/vList2"/>
    <dgm:cxn modelId="{A1BD8391-F87B-43F0-B991-584C0308DA40}" type="presOf" srcId="{AF3C981F-7C83-4338-9484-664198ED58F5}" destId="{ECC07ED7-F3CE-4A64-8518-A8C1459BE4B2}" srcOrd="0" destOrd="0" presId="urn:microsoft.com/office/officeart/2005/8/layout/vList2"/>
    <dgm:cxn modelId="{770F4698-6F4C-419D-94BD-7C481AFAC05A}" srcId="{D523BC33-8778-4F81-8896-B4FDD1784104}" destId="{046BDC25-5850-43C3-8BDA-30C4CC34A4AF}" srcOrd="0" destOrd="0" parTransId="{C849CC76-CFE6-4B86-B224-03BFBA310DCE}" sibTransId="{160C276F-9D0F-485B-9E8C-411EB86557BA}"/>
    <dgm:cxn modelId="{7F7442EB-212D-4EBA-AF9A-0A84D599B503}" type="presOf" srcId="{53C85CFE-3C91-4ED9-A665-5453BB729CA8}" destId="{BD9DF252-F29F-4D11-9045-C4DB1638516D}" srcOrd="0" destOrd="0" presId="urn:microsoft.com/office/officeart/2005/8/layout/vList2"/>
    <dgm:cxn modelId="{634F0CFE-85AD-475A-BFE8-DD0F7B7FB3CE}" srcId="{D523BC33-8778-4F81-8896-B4FDD1784104}" destId="{AF3C981F-7C83-4338-9484-664198ED58F5}" srcOrd="4" destOrd="0" parTransId="{4F9AA700-12D2-47E9-9AF6-BD6EA14E6D14}" sibTransId="{7C585EB9-7A8D-4FDC-B02C-6471996EAAA7}"/>
    <dgm:cxn modelId="{2E43FFE0-3765-4903-BBDA-BDFCB94A1317}" type="presParOf" srcId="{4C34A596-2B21-41D9-A697-D3C245176DDC}" destId="{5B1DC0C6-5F8A-4E66-B61D-9D8D7A74E397}" srcOrd="0" destOrd="0" presId="urn:microsoft.com/office/officeart/2005/8/layout/vList2"/>
    <dgm:cxn modelId="{859BDC1F-8312-4936-9996-19B0533D3C23}" type="presParOf" srcId="{4C34A596-2B21-41D9-A697-D3C245176DDC}" destId="{3BC68F51-1055-4B88-854A-AC39460E1C47}" srcOrd="1" destOrd="0" presId="urn:microsoft.com/office/officeart/2005/8/layout/vList2"/>
    <dgm:cxn modelId="{E171B6A7-9263-4112-8994-2062DA33EB23}" type="presParOf" srcId="{4C34A596-2B21-41D9-A697-D3C245176DDC}" destId="{1BE92145-F363-474A-A4D3-0651261CFAF8}" srcOrd="2" destOrd="0" presId="urn:microsoft.com/office/officeart/2005/8/layout/vList2"/>
    <dgm:cxn modelId="{AA93F060-EE21-4F5F-8759-AC9E26D45F08}" type="presParOf" srcId="{4C34A596-2B21-41D9-A697-D3C245176DDC}" destId="{021CB0BB-FC60-4D56-9E2A-5E144A782E50}" srcOrd="3" destOrd="0" presId="urn:microsoft.com/office/officeart/2005/8/layout/vList2"/>
    <dgm:cxn modelId="{E2D7A802-C223-4EB9-8BBE-2D86F51F7161}" type="presParOf" srcId="{4C34A596-2B21-41D9-A697-D3C245176DDC}" destId="{BD9DF252-F29F-4D11-9045-C4DB1638516D}" srcOrd="4" destOrd="0" presId="urn:microsoft.com/office/officeart/2005/8/layout/vList2"/>
    <dgm:cxn modelId="{9F3EF407-9863-4F16-881E-1F32D483B5DB}" type="presParOf" srcId="{4C34A596-2B21-41D9-A697-D3C245176DDC}" destId="{98A38B8B-E04F-4FA9-BAD7-87DF432EE1DE}" srcOrd="5" destOrd="0" presId="urn:microsoft.com/office/officeart/2005/8/layout/vList2"/>
    <dgm:cxn modelId="{23FEAFB0-1E06-4E71-B14C-90398834708E}" type="presParOf" srcId="{4C34A596-2B21-41D9-A697-D3C245176DDC}" destId="{19F471DC-02D9-4448-834E-C160BD233F41}" srcOrd="6" destOrd="0" presId="urn:microsoft.com/office/officeart/2005/8/layout/vList2"/>
    <dgm:cxn modelId="{9D791F16-5B81-4695-BED8-7ED568A9A75A}" type="presParOf" srcId="{4C34A596-2B21-41D9-A697-D3C245176DDC}" destId="{31670B6C-F37F-4EEC-BD88-5E2B6B507492}" srcOrd="7" destOrd="0" presId="urn:microsoft.com/office/officeart/2005/8/layout/vList2"/>
    <dgm:cxn modelId="{72B3B099-E0E1-4793-9050-773B3399AFDD}" type="presParOf" srcId="{4C34A596-2B21-41D9-A697-D3C245176DDC}" destId="{ECC07ED7-F3CE-4A64-8518-A8C1459BE4B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1DC0C6-5F8A-4E66-B61D-9D8D7A74E397}">
      <dsp:nvSpPr>
        <dsp:cNvPr id="0" name=""/>
        <dsp:cNvSpPr/>
      </dsp:nvSpPr>
      <dsp:spPr>
        <a:xfrm>
          <a:off x="0" y="53796"/>
          <a:ext cx="4500000" cy="3357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de-DE" sz="1400" b="1" i="0" kern="1200" dirty="0">
              <a:solidFill>
                <a:schemeClr val="bg1"/>
              </a:solidFill>
            </a:rPr>
            <a:t>Regelmäßige Entgelterhöhungen</a:t>
          </a:r>
          <a:endParaRPr lang="de-DE" sz="1400" b="1" kern="1200" dirty="0">
            <a:solidFill>
              <a:schemeClr val="bg1"/>
            </a:solidFill>
          </a:endParaRPr>
        </a:p>
      </dsp:txBody>
      <dsp:txXfrm>
        <a:off x="16392" y="70188"/>
        <a:ext cx="4467216" cy="303006"/>
      </dsp:txXfrm>
    </dsp:sp>
    <dsp:sp modelId="{1BE92145-F363-474A-A4D3-0651261CFAF8}">
      <dsp:nvSpPr>
        <dsp:cNvPr id="0" name=""/>
        <dsp:cNvSpPr/>
      </dsp:nvSpPr>
      <dsp:spPr>
        <a:xfrm>
          <a:off x="0" y="436558"/>
          <a:ext cx="4500000" cy="3357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de-DE" sz="1400" b="1" i="0" kern="1200">
              <a:solidFill>
                <a:schemeClr val="bg1"/>
              </a:solidFill>
            </a:rPr>
            <a:t>Branchenzuschläge</a:t>
          </a:r>
          <a:endParaRPr lang="de-DE" sz="1400" b="1" kern="1200" dirty="0">
            <a:solidFill>
              <a:schemeClr val="bg1"/>
            </a:solidFill>
          </a:endParaRPr>
        </a:p>
      </dsp:txBody>
      <dsp:txXfrm>
        <a:off x="16392" y="452950"/>
        <a:ext cx="4467216" cy="303006"/>
      </dsp:txXfrm>
    </dsp:sp>
    <dsp:sp modelId="{BD9DF252-F29F-4D11-9045-C4DB1638516D}">
      <dsp:nvSpPr>
        <dsp:cNvPr id="0" name=""/>
        <dsp:cNvSpPr/>
      </dsp:nvSpPr>
      <dsp:spPr>
        <a:xfrm>
          <a:off x="0" y="812668"/>
          <a:ext cx="4500000" cy="3357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de-DE" sz="1400" b="1" kern="1200" dirty="0">
              <a:solidFill>
                <a:schemeClr val="bg1"/>
              </a:solidFill>
            </a:rPr>
            <a:t>Mehr Urlaub</a:t>
          </a:r>
        </a:p>
      </dsp:txBody>
      <dsp:txXfrm>
        <a:off x="16392" y="829060"/>
        <a:ext cx="4467216" cy="303006"/>
      </dsp:txXfrm>
    </dsp:sp>
    <dsp:sp modelId="{19F471DC-02D9-4448-834E-C160BD233F41}">
      <dsp:nvSpPr>
        <dsp:cNvPr id="0" name=""/>
        <dsp:cNvSpPr/>
      </dsp:nvSpPr>
      <dsp:spPr>
        <a:xfrm>
          <a:off x="0" y="1188778"/>
          <a:ext cx="4500000" cy="3357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de-DE" sz="1400" b="1" kern="1200" dirty="0">
              <a:solidFill>
                <a:schemeClr val="bg1"/>
              </a:solidFill>
            </a:rPr>
            <a:t>Urlaubs- und Weihnachtsgeld</a:t>
          </a:r>
        </a:p>
      </dsp:txBody>
      <dsp:txXfrm>
        <a:off x="16392" y="1205170"/>
        <a:ext cx="4467216" cy="303006"/>
      </dsp:txXfrm>
    </dsp:sp>
    <dsp:sp modelId="{ECC07ED7-F3CE-4A64-8518-A8C1459BE4B2}">
      <dsp:nvSpPr>
        <dsp:cNvPr id="0" name=""/>
        <dsp:cNvSpPr/>
      </dsp:nvSpPr>
      <dsp:spPr>
        <a:xfrm>
          <a:off x="0" y="1564888"/>
          <a:ext cx="4500000" cy="3357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de-DE" sz="1400" b="1" kern="1200" dirty="0">
              <a:solidFill>
                <a:schemeClr val="bg1"/>
              </a:solidFill>
            </a:rPr>
            <a:t>Mitgliedervorteil = Extrazahlung</a:t>
          </a:r>
        </a:p>
      </dsp:txBody>
      <dsp:txXfrm>
        <a:off x="16392" y="1581280"/>
        <a:ext cx="4467216" cy="3030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68492C6-ED8A-564E-B3D1-6FC36A6D94CE}"/>
              </a:ext>
            </a:extLst>
          </p:cNvPr>
          <p:cNvSpPr>
            <a:spLocks noGrp="1"/>
          </p:cNvSpPr>
          <p:nvPr>
            <p:ph type="hdr" sz="quarter"/>
          </p:nvPr>
        </p:nvSpPr>
        <p:spPr>
          <a:xfrm>
            <a:off x="0" y="0"/>
            <a:ext cx="2971800" cy="458788"/>
          </a:xfrm>
          <a:prstGeom prst="rect">
            <a:avLst/>
          </a:prstGeom>
        </p:spPr>
        <p:txBody>
          <a:bodyPr vert="horz" lIns="180000" tIns="180000" rIns="180000" bIns="180000" rtlCol="0"/>
          <a:lstStyle>
            <a:lvl1pPr algn="l">
              <a:defRPr sz="1200"/>
            </a:lvl1pPr>
          </a:lstStyle>
          <a:p>
            <a:endParaRPr lang="de-DE" sz="1000" dirty="0"/>
          </a:p>
        </p:txBody>
      </p:sp>
      <p:sp>
        <p:nvSpPr>
          <p:cNvPr id="3" name="Datumsplatzhalter 2">
            <a:extLst>
              <a:ext uri="{FF2B5EF4-FFF2-40B4-BE49-F238E27FC236}">
                <a16:creationId xmlns:a16="http://schemas.microsoft.com/office/drawing/2014/main" id="{8DC568E1-C914-E044-B5DC-41DA91055CA8}"/>
              </a:ext>
            </a:extLst>
          </p:cNvPr>
          <p:cNvSpPr>
            <a:spLocks noGrp="1"/>
          </p:cNvSpPr>
          <p:nvPr>
            <p:ph type="dt" sz="quarter" idx="1"/>
          </p:nvPr>
        </p:nvSpPr>
        <p:spPr>
          <a:xfrm>
            <a:off x="3884613" y="0"/>
            <a:ext cx="2971800" cy="458788"/>
          </a:xfrm>
          <a:prstGeom prst="rect">
            <a:avLst/>
          </a:prstGeom>
        </p:spPr>
        <p:txBody>
          <a:bodyPr vert="horz" lIns="180000" tIns="180000" rIns="180000" bIns="180000" rtlCol="0"/>
          <a:lstStyle>
            <a:lvl1pPr algn="r">
              <a:defRPr sz="1200"/>
            </a:lvl1pPr>
          </a:lstStyle>
          <a:p>
            <a:fld id="{D893A924-A15F-FB45-9450-A978DD7F2A70}" type="datetimeFigureOut">
              <a:rPr lang="de-DE" sz="1000" smtClean="0"/>
              <a:t>24.04.2024</a:t>
            </a:fld>
            <a:endParaRPr lang="de-DE" sz="1000" dirty="0"/>
          </a:p>
        </p:txBody>
      </p:sp>
      <p:sp>
        <p:nvSpPr>
          <p:cNvPr id="4" name="Fußzeilenplatzhalter 3">
            <a:extLst>
              <a:ext uri="{FF2B5EF4-FFF2-40B4-BE49-F238E27FC236}">
                <a16:creationId xmlns:a16="http://schemas.microsoft.com/office/drawing/2014/main" id="{3951DF70-631C-BE4E-95FD-56CEFF6C4B0E}"/>
              </a:ext>
            </a:extLst>
          </p:cNvPr>
          <p:cNvSpPr>
            <a:spLocks noGrp="1"/>
          </p:cNvSpPr>
          <p:nvPr>
            <p:ph type="ftr" sz="quarter" idx="2"/>
          </p:nvPr>
        </p:nvSpPr>
        <p:spPr>
          <a:xfrm>
            <a:off x="0" y="8685213"/>
            <a:ext cx="2971800" cy="458787"/>
          </a:xfrm>
          <a:prstGeom prst="rect">
            <a:avLst/>
          </a:prstGeom>
        </p:spPr>
        <p:txBody>
          <a:bodyPr vert="horz" lIns="180000" tIns="180000" rIns="180000" bIns="180000" rtlCol="0" anchor="b"/>
          <a:lstStyle>
            <a:lvl1pPr algn="l">
              <a:defRPr sz="1200"/>
            </a:lvl1pPr>
          </a:lstStyle>
          <a:p>
            <a:endParaRPr lang="de-DE" sz="1000" dirty="0"/>
          </a:p>
        </p:txBody>
      </p:sp>
      <p:sp>
        <p:nvSpPr>
          <p:cNvPr id="5" name="Foliennummernplatzhalter 4">
            <a:extLst>
              <a:ext uri="{FF2B5EF4-FFF2-40B4-BE49-F238E27FC236}">
                <a16:creationId xmlns:a16="http://schemas.microsoft.com/office/drawing/2014/main" id="{F1822CB3-F0D6-5A45-9129-191C5695EAB4}"/>
              </a:ext>
            </a:extLst>
          </p:cNvPr>
          <p:cNvSpPr>
            <a:spLocks noGrp="1"/>
          </p:cNvSpPr>
          <p:nvPr>
            <p:ph type="sldNum" sz="quarter" idx="3"/>
          </p:nvPr>
        </p:nvSpPr>
        <p:spPr>
          <a:xfrm>
            <a:off x="3884613" y="8685213"/>
            <a:ext cx="2971800" cy="458787"/>
          </a:xfrm>
          <a:prstGeom prst="rect">
            <a:avLst/>
          </a:prstGeom>
        </p:spPr>
        <p:txBody>
          <a:bodyPr vert="horz" lIns="180000" tIns="180000" rIns="180000" bIns="180000" rtlCol="0" anchor="b"/>
          <a:lstStyle>
            <a:lvl1pPr algn="r">
              <a:defRPr sz="1200"/>
            </a:lvl1pPr>
          </a:lstStyle>
          <a:p>
            <a:fld id="{53B84A8F-D800-3D49-A16E-28CD7380C913}" type="slidenum">
              <a:rPr lang="de-DE" sz="1000" smtClean="0"/>
              <a:t>‹Nr.›</a:t>
            </a:fld>
            <a:endParaRPr lang="de-DE" sz="1000" dirty="0"/>
          </a:p>
        </p:txBody>
      </p:sp>
    </p:spTree>
    <p:extLst>
      <p:ext uri="{BB962C8B-B14F-4D97-AF65-F5344CB8AC3E}">
        <p14:creationId xmlns:p14="http://schemas.microsoft.com/office/powerpoint/2010/main" val="4183492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180000" tIns="180000" rIns="180000" bIns="180000" rtlCol="0"/>
          <a:lstStyle>
            <a:lvl1pPr algn="l">
              <a:defRPr sz="1000" b="0" i="0">
                <a:latin typeface="Calibri" panose="02000503040000020004" pitchFamily="2" charset="0"/>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180000" tIns="180000" rIns="180000" bIns="180000" rtlCol="0"/>
          <a:lstStyle>
            <a:lvl1pPr algn="r">
              <a:defRPr sz="1000" b="0" i="0">
                <a:latin typeface="Calibri" panose="02000503040000020004" pitchFamily="2" charset="0"/>
              </a:defRPr>
            </a:lvl1pPr>
          </a:lstStyle>
          <a:p>
            <a:fld id="{16B77BA6-83BE-5742-8C0B-6F675812BA19}" type="datetimeFigureOut">
              <a:rPr lang="de-DE" smtClean="0"/>
              <a:pPr/>
              <a:t>24.04.2024</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180000" tIns="180000" rIns="180000" bIns="180000" rtlCol="0" anchor="b"/>
          <a:lstStyle>
            <a:lvl1pPr algn="l">
              <a:defRPr sz="1000" b="0" i="0">
                <a:latin typeface="Calibri" panose="02000503040000020004" pitchFamily="2" charset="0"/>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180000" tIns="180000" rIns="180000" bIns="180000" rtlCol="0" anchor="b"/>
          <a:lstStyle>
            <a:lvl1pPr algn="r">
              <a:defRPr sz="1000" b="0" i="0">
                <a:latin typeface="Calibri" panose="02000503040000020004" pitchFamily="2" charset="0"/>
              </a:defRPr>
            </a:lvl1pPr>
          </a:lstStyle>
          <a:p>
            <a:fld id="{AD868B3C-6C54-1D41-B938-33F4013C078E}" type="slidenum">
              <a:rPr lang="de-DE" smtClean="0"/>
              <a:pPr/>
              <a:t>‹Nr.›</a:t>
            </a:fld>
            <a:endParaRPr lang="de-DE" dirty="0"/>
          </a:p>
        </p:txBody>
      </p:sp>
    </p:spTree>
    <p:extLst>
      <p:ext uri="{BB962C8B-B14F-4D97-AF65-F5344CB8AC3E}">
        <p14:creationId xmlns:p14="http://schemas.microsoft.com/office/powerpoint/2010/main" val="2992191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00503040000020004" pitchFamily="2"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intranet.bo-it.de/cps/rde/xchg/intranet/style.xsl/view_74409.ht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ntranet.bo-it.de/cps/rde/xchg/intranet/style.xsl/view_49687.ht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Stand der Präsentation: 24.04.2024</a:t>
            </a:r>
          </a:p>
        </p:txBody>
      </p:sp>
      <p:sp>
        <p:nvSpPr>
          <p:cNvPr id="4" name="Foliennummernplatzhalter 3"/>
          <p:cNvSpPr>
            <a:spLocks noGrp="1"/>
          </p:cNvSpPr>
          <p:nvPr>
            <p:ph type="sldNum" sz="quarter" idx="10"/>
          </p:nvPr>
        </p:nvSpPr>
        <p:spPr/>
        <p:txBody>
          <a:bodyPr/>
          <a:lstStyle/>
          <a:p>
            <a:fld id="{AD868B3C-6C54-1D41-B938-33F4013C078E}" type="slidenum">
              <a:rPr lang="de-DE" smtClean="0"/>
              <a:pPr/>
              <a:t>1</a:t>
            </a:fld>
            <a:endParaRPr lang="de-DE" dirty="0"/>
          </a:p>
        </p:txBody>
      </p:sp>
    </p:spTree>
    <p:extLst>
      <p:ext uri="{BB962C8B-B14F-4D97-AF65-F5344CB8AC3E}">
        <p14:creationId xmlns:p14="http://schemas.microsoft.com/office/powerpoint/2010/main" val="2430410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[FOLIE FÜR</a:t>
            </a:r>
            <a:r>
              <a:rPr lang="de-DE" baseline="0" dirty="0"/>
              <a:t> MITGLIEDERVORTEIL ZUM WEIHNACHTSGELD]</a:t>
            </a:r>
            <a:endParaRPr lang="de-DE" dirty="0"/>
          </a:p>
          <a:p>
            <a:endParaRPr lang="de-DE" dirty="0"/>
          </a:p>
          <a:p>
            <a:r>
              <a:rPr lang="de-DE" dirty="0"/>
              <a:t>Und wie bekommt man seinen Mitgliedervorteil?</a:t>
            </a:r>
          </a:p>
          <a:p>
            <a:endParaRPr lang="de-DE" dirty="0"/>
          </a:p>
          <a:p>
            <a:r>
              <a:rPr lang="de-DE" dirty="0"/>
              <a:t>Jedes Mitglied muss ihn selbst</a:t>
            </a:r>
            <a:r>
              <a:rPr lang="de-DE" baseline="0" dirty="0"/>
              <a:t> beantragen, beim jeweiligen Verleihbetrieb.</a:t>
            </a:r>
          </a:p>
          <a:p>
            <a:r>
              <a:rPr lang="de-DE" baseline="0" dirty="0"/>
              <a:t>Dafür reicht ein formloser Antrag per E-Mail oder Post, dem eine Mitgliedsbescheinigung der IG Metall beigelegt wird. Diese bekommt ihr online oder bei uns, eurer Geschäftsstelle.</a:t>
            </a:r>
          </a:p>
          <a:p>
            <a:r>
              <a:rPr lang="de-DE" baseline="0" dirty="0"/>
              <a:t>Wichtig: Der Antrag muss zwischen dem 19. Mai und 30. Juni bei eurem Verleiher eingehen.</a:t>
            </a:r>
          </a:p>
          <a:p>
            <a:endParaRPr lang="de-DE" baseline="0" dirty="0"/>
          </a:p>
          <a:p>
            <a:r>
              <a:rPr lang="de-DE" dirty="0"/>
              <a:t>Wenn ihr noch Fragen habt, dann</a:t>
            </a:r>
            <a:r>
              <a:rPr lang="de-DE" baseline="0" dirty="0"/>
              <a:t> meldet euch bei den Betriebsräten, Vertrauensleuten oder bei mir. </a:t>
            </a:r>
          </a:p>
          <a:p>
            <a:r>
              <a:rPr lang="de-DE" baseline="0" dirty="0"/>
              <a:t>Oder schaut auf igmetall.de/mitgliedervorteil-</a:t>
            </a:r>
            <a:r>
              <a:rPr lang="de-DE" baseline="0" dirty="0" err="1"/>
              <a:t>leiharbeit</a:t>
            </a:r>
            <a:r>
              <a:rPr lang="de-DE" baseline="0" dirty="0"/>
              <a:t> vorbei. Dort bekommt ihr die wichtigsten Infos auch in anderen Sprachen.</a:t>
            </a:r>
            <a:endParaRPr lang="de-DE" dirty="0"/>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10</a:t>
            </a:fld>
            <a:endParaRPr lang="de-DE" dirty="0"/>
          </a:p>
        </p:txBody>
      </p:sp>
    </p:spTree>
    <p:extLst>
      <p:ext uri="{BB962C8B-B14F-4D97-AF65-F5344CB8AC3E}">
        <p14:creationId xmlns:p14="http://schemas.microsoft.com/office/powerpoint/2010/main" val="2642362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de-DE" b="1" dirty="0">
                <a:latin typeface="+mn-lt"/>
              </a:rPr>
              <a:t>„Wie</a:t>
            </a:r>
            <a:r>
              <a:rPr lang="de-DE" b="1" baseline="0" dirty="0">
                <a:latin typeface="+mn-lt"/>
              </a:rPr>
              <a:t> die IG Metall Leiharbeit fairer macht“ </a:t>
            </a:r>
            <a:r>
              <a:rPr lang="de-DE" b="0" baseline="0" dirty="0">
                <a:latin typeface="+mn-lt"/>
              </a:rPr>
              <a:t>(</a:t>
            </a:r>
            <a:r>
              <a:rPr lang="de-DE" dirty="0">
                <a:latin typeface="+mn-lt"/>
              </a:rPr>
              <a:t>Video mit Ton und Sprachausgabe, 3:07 Minuten)</a:t>
            </a:r>
          </a:p>
          <a:p>
            <a:pPr marL="0" marR="0" lvl="0" indent="0" algn="l" defTabSz="914377" rtl="0" eaLnBrk="1" fontAlgn="auto" latinLnBrk="0" hangingPunct="1">
              <a:lnSpc>
                <a:spcPct val="100000"/>
              </a:lnSpc>
              <a:spcBef>
                <a:spcPts val="0"/>
              </a:spcBef>
              <a:spcAft>
                <a:spcPts val="0"/>
              </a:spcAft>
              <a:buClrTx/>
              <a:buSzTx/>
              <a:buFontTx/>
              <a:buNone/>
              <a:tabLst/>
              <a:defRPr/>
            </a:pPr>
            <a:endParaRPr lang="de-DE" baseline="0" dirty="0">
              <a:latin typeface="+mn-lt"/>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de-DE" b="1" i="1" u="sng" baseline="0" dirty="0" err="1">
                <a:latin typeface="+mn-lt"/>
              </a:rPr>
              <a:t>Youtube-Videostream</a:t>
            </a:r>
            <a:r>
              <a:rPr lang="de-DE" b="1" i="1" u="sng" baseline="0" dirty="0">
                <a:latin typeface="+mn-lt"/>
              </a:rPr>
              <a:t>: Internetverbindung während Präsentation erforderlich!</a:t>
            </a:r>
          </a:p>
          <a:p>
            <a:pPr marL="0" marR="0" lvl="0" indent="0" algn="l" defTabSz="914377" rtl="0" eaLnBrk="1" fontAlgn="auto" latinLnBrk="0" hangingPunct="1">
              <a:lnSpc>
                <a:spcPct val="100000"/>
              </a:lnSpc>
              <a:spcBef>
                <a:spcPts val="0"/>
              </a:spcBef>
              <a:spcAft>
                <a:spcPts val="0"/>
              </a:spcAft>
              <a:buClrTx/>
              <a:buSzTx/>
              <a:buFontTx/>
              <a:buNone/>
              <a:tabLst/>
              <a:defRPr/>
            </a:pPr>
            <a:endParaRPr lang="de-DE" b="1" i="1" u="sng" baseline="0" dirty="0">
              <a:latin typeface="+mn-lt"/>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latin typeface="Calibri" panose="02000503040000020004" pitchFamily="2" charset="0"/>
                <a:ea typeface="+mn-ea"/>
                <a:cs typeface="+mn-cs"/>
              </a:rPr>
              <a:t>Alternativ</a:t>
            </a:r>
            <a:r>
              <a:rPr lang="de-DE" sz="1200" b="0" i="0" kern="1200" baseline="0" dirty="0">
                <a:solidFill>
                  <a:schemeClr val="tx1"/>
                </a:solidFill>
                <a:latin typeface="Calibri" panose="02000503040000020004" pitchFamily="2" charset="0"/>
                <a:ea typeface="+mn-ea"/>
                <a:cs typeface="+mn-cs"/>
              </a:rPr>
              <a:t> Videodatei einbinden. </a:t>
            </a:r>
            <a:r>
              <a:rPr lang="de-DE" sz="1200" b="0" i="0" kern="1200" dirty="0">
                <a:solidFill>
                  <a:schemeClr val="tx1"/>
                </a:solidFill>
                <a:latin typeface="Calibri" panose="02000503040000020004" pitchFamily="2" charset="0"/>
                <a:ea typeface="+mn-ea"/>
                <a:cs typeface="+mn-cs"/>
              </a:rPr>
              <a:t>Download auf: </a:t>
            </a:r>
            <a:r>
              <a:rPr lang="de-DE" sz="1200" b="0" i="0" u="sng" kern="1200" dirty="0">
                <a:solidFill>
                  <a:schemeClr val="tx1"/>
                </a:solidFill>
                <a:effectLst/>
                <a:latin typeface="Calibri" panose="02000503040000020004" pitchFamily="2" charset="0"/>
                <a:ea typeface="+mn-ea"/>
                <a:cs typeface="+mn-cs"/>
                <a:hlinkClick r:id="rId3"/>
              </a:rPr>
              <a:t>http://intranet.bo-it.de/cps/rde/xchg/intranet/style.xsl/view_74409.htm</a:t>
            </a:r>
            <a:endParaRPr lang="de-DE" baseline="0" dirty="0">
              <a:latin typeface="+mn-lt"/>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latin typeface="Calibri" panose="02000503040000020004" pitchFamily="2" charset="0"/>
                <a:ea typeface="+mn-ea"/>
                <a:cs typeface="+mn-cs"/>
              </a:rPr>
              <a:t>(in Navigationsleiste des Videos über Menü &gt; Download)</a:t>
            </a:r>
          </a:p>
          <a:p>
            <a:pPr marL="0" marR="0" lvl="0" indent="0" algn="l" defTabSz="914377" rtl="0" eaLnBrk="1" fontAlgn="auto" latinLnBrk="0" hangingPunct="1">
              <a:lnSpc>
                <a:spcPct val="100000"/>
              </a:lnSpc>
              <a:spcBef>
                <a:spcPts val="0"/>
              </a:spcBef>
              <a:spcAft>
                <a:spcPts val="0"/>
              </a:spcAft>
              <a:buClrTx/>
              <a:buSzTx/>
              <a:buFontTx/>
              <a:buNone/>
              <a:tabLst/>
              <a:defRPr/>
            </a:pPr>
            <a:endParaRPr lang="de-DE" dirty="0">
              <a:latin typeface="+mn-lt"/>
            </a:endParaRPr>
          </a:p>
        </p:txBody>
      </p:sp>
      <p:sp>
        <p:nvSpPr>
          <p:cNvPr id="4" name="Foliennummernplatzhalter 3"/>
          <p:cNvSpPr>
            <a:spLocks noGrp="1"/>
          </p:cNvSpPr>
          <p:nvPr>
            <p:ph type="sldNum" sz="quarter" idx="10"/>
          </p:nvPr>
        </p:nvSpPr>
        <p:spPr/>
        <p:txBody>
          <a:bodyPr/>
          <a:lstStyle/>
          <a:p>
            <a:fld id="{AD868B3C-6C54-1D41-B938-33F4013C078E}" type="slidenum">
              <a:rPr lang="de-DE" smtClean="0"/>
              <a:pPr/>
              <a:t>11</a:t>
            </a:fld>
            <a:endParaRPr lang="de-DE" dirty="0"/>
          </a:p>
        </p:txBody>
      </p:sp>
    </p:spTree>
    <p:extLst>
      <p:ext uri="{BB962C8B-B14F-4D97-AF65-F5344CB8AC3E}">
        <p14:creationId xmlns:p14="http://schemas.microsoft.com/office/powerpoint/2010/main" val="2966895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a:t>
            </a:r>
            <a:r>
              <a:rPr lang="de-DE" baseline="0" dirty="0"/>
              <a:t> Geld, mehr Urlaub, der Mitgliedervorteil – das alles haben wir nur geschafft, weil wir viele sind und weil die Leiharbeiterinnen und Leiharbeiter selbst sich aktiv mit uns für die Verbesserungen eingesetzt haben.</a:t>
            </a:r>
          </a:p>
          <a:p>
            <a:endParaRPr lang="de-DE" baseline="0" dirty="0"/>
          </a:p>
          <a:p>
            <a:r>
              <a:rPr lang="de-DE" baseline="0" dirty="0"/>
              <a:t>Werdet Mitglied. Denn dadurch bekommt ihr nicht nur Geld, zum Beispiel durch den Mitgliedervorteil. Sondern ihr zeigt euren Verleihern auch, dass ihr mehr wollt.</a:t>
            </a:r>
          </a:p>
          <a:p>
            <a:r>
              <a:rPr lang="de-DE" baseline="0" dirty="0"/>
              <a:t>Wir für fair!</a:t>
            </a:r>
          </a:p>
          <a:p>
            <a:endParaRPr lang="de-DE" baseline="0" dirty="0"/>
          </a:p>
          <a:p>
            <a:r>
              <a:rPr lang="de-DE" baseline="0" dirty="0"/>
              <a:t>Ich wünsche euch alles Gute!</a:t>
            </a:r>
            <a:endParaRPr lang="de-DE" dirty="0"/>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12</a:t>
            </a:fld>
            <a:endParaRPr lang="de-DE" dirty="0"/>
          </a:p>
        </p:txBody>
      </p:sp>
    </p:spTree>
    <p:extLst>
      <p:ext uri="{BB962C8B-B14F-4D97-AF65-F5344CB8AC3E}">
        <p14:creationId xmlns:p14="http://schemas.microsoft.com/office/powerpoint/2010/main" val="129777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Und wenn ihr</a:t>
            </a:r>
            <a:r>
              <a:rPr lang="de-DE" baseline="0" dirty="0"/>
              <a:t> noch Fragen habt, dann könnt ihr jederzeit auf den Betriebsrat, die Vertrauensleute oder mich zukommen.</a:t>
            </a:r>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13</a:t>
            </a:fld>
            <a:endParaRPr lang="de-DE" dirty="0"/>
          </a:p>
        </p:txBody>
      </p:sp>
    </p:spTree>
    <p:extLst>
      <p:ext uri="{BB962C8B-B14F-4D97-AF65-F5344CB8AC3E}">
        <p14:creationId xmlns:p14="http://schemas.microsoft.com/office/powerpoint/2010/main" val="3627043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de-DE" b="1" dirty="0">
                <a:latin typeface="+mn-lt"/>
              </a:rPr>
              <a:t>„Gute</a:t>
            </a:r>
            <a:r>
              <a:rPr lang="de-DE" b="1" baseline="0" dirty="0">
                <a:latin typeface="+mn-lt"/>
              </a:rPr>
              <a:t> Arbeit darf kein Glücksspiel sein“ </a:t>
            </a:r>
            <a:r>
              <a:rPr lang="de-DE" b="0" baseline="0" dirty="0">
                <a:latin typeface="+mn-lt"/>
              </a:rPr>
              <a:t>(</a:t>
            </a:r>
            <a:r>
              <a:rPr lang="de-DE" dirty="0">
                <a:latin typeface="+mn-lt"/>
              </a:rPr>
              <a:t>Video mit Ton und Sprachausgabe, 0:50 Minuten)</a:t>
            </a:r>
          </a:p>
          <a:p>
            <a:pPr marL="0" marR="0" lvl="0" indent="0" algn="l" defTabSz="914377" rtl="0" eaLnBrk="1" fontAlgn="auto" latinLnBrk="0" hangingPunct="1">
              <a:lnSpc>
                <a:spcPct val="100000"/>
              </a:lnSpc>
              <a:spcBef>
                <a:spcPts val="0"/>
              </a:spcBef>
              <a:spcAft>
                <a:spcPts val="0"/>
              </a:spcAft>
              <a:buClrTx/>
              <a:buSzTx/>
              <a:buFontTx/>
              <a:buNone/>
              <a:tabLst/>
              <a:defRPr/>
            </a:pPr>
            <a:endParaRPr lang="de-DE" baseline="0" dirty="0">
              <a:latin typeface="+mn-lt"/>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de-DE" b="1" i="1" u="sng" baseline="0" dirty="0" err="1">
                <a:latin typeface="+mn-lt"/>
              </a:rPr>
              <a:t>Youtube-Videostream</a:t>
            </a:r>
            <a:r>
              <a:rPr lang="de-DE" b="1" i="1" u="sng" baseline="0" dirty="0">
                <a:latin typeface="+mn-lt"/>
              </a:rPr>
              <a:t>: Internetverbindung während Präsentation erforderlich!</a:t>
            </a:r>
          </a:p>
          <a:p>
            <a:pPr marL="0" marR="0" lvl="0" indent="0" algn="l" defTabSz="914377" rtl="0" eaLnBrk="1" fontAlgn="auto" latinLnBrk="0" hangingPunct="1">
              <a:lnSpc>
                <a:spcPct val="100000"/>
              </a:lnSpc>
              <a:spcBef>
                <a:spcPts val="0"/>
              </a:spcBef>
              <a:spcAft>
                <a:spcPts val="0"/>
              </a:spcAft>
              <a:buClrTx/>
              <a:buSzTx/>
              <a:buFontTx/>
              <a:buNone/>
              <a:tabLst/>
              <a:defRPr/>
            </a:pPr>
            <a:endParaRPr lang="de-DE" b="1" i="1" u="sng" baseline="0" dirty="0">
              <a:latin typeface="+mn-lt"/>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latin typeface="Calibri" panose="02000503040000020004" pitchFamily="2" charset="0"/>
                <a:ea typeface="+mn-ea"/>
                <a:cs typeface="+mn-cs"/>
              </a:rPr>
              <a:t>Alternativ</a:t>
            </a:r>
            <a:r>
              <a:rPr lang="de-DE" sz="1200" b="0" i="0" kern="1200" baseline="0" dirty="0">
                <a:solidFill>
                  <a:schemeClr val="tx1"/>
                </a:solidFill>
                <a:latin typeface="Calibri" panose="02000503040000020004" pitchFamily="2" charset="0"/>
                <a:ea typeface="+mn-ea"/>
                <a:cs typeface="+mn-cs"/>
              </a:rPr>
              <a:t> Videodatei einbinden. </a:t>
            </a:r>
            <a:r>
              <a:rPr lang="de-DE" sz="1200" b="0" i="0" kern="1200" dirty="0">
                <a:solidFill>
                  <a:schemeClr val="tx1"/>
                </a:solidFill>
                <a:latin typeface="Calibri" panose="02000503040000020004" pitchFamily="2" charset="0"/>
                <a:ea typeface="+mn-ea"/>
                <a:cs typeface="+mn-cs"/>
              </a:rPr>
              <a:t>Download auf: </a:t>
            </a:r>
            <a:r>
              <a:rPr lang="de-DE" sz="1200" b="0" i="0" u="sng" kern="1200" dirty="0">
                <a:solidFill>
                  <a:schemeClr val="tx1"/>
                </a:solidFill>
                <a:effectLst/>
                <a:latin typeface="Calibri" panose="02000503040000020004" pitchFamily="2" charset="0"/>
                <a:ea typeface="+mn-ea"/>
                <a:cs typeface="+mn-cs"/>
                <a:hlinkClick r:id="rId3"/>
              </a:rPr>
              <a:t>https://intranet.bo-it.de/cps/rde/xchg/intranet/style.xsl/view_49687.htm</a:t>
            </a:r>
            <a:endParaRPr lang="de-DE" baseline="0" dirty="0">
              <a:latin typeface="+mn-lt"/>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latin typeface="Calibri" panose="02000503040000020004" pitchFamily="2" charset="0"/>
                <a:ea typeface="+mn-ea"/>
                <a:cs typeface="+mn-cs"/>
              </a:rPr>
              <a:t>(in Navigationsleiste des Videos über Menü &gt; Download)</a:t>
            </a:r>
          </a:p>
          <a:p>
            <a:pPr marL="0" marR="0" lvl="0" indent="0" algn="l" defTabSz="914377" rtl="0" eaLnBrk="1" fontAlgn="auto" latinLnBrk="0" hangingPunct="1">
              <a:lnSpc>
                <a:spcPct val="100000"/>
              </a:lnSpc>
              <a:spcBef>
                <a:spcPts val="0"/>
              </a:spcBef>
              <a:spcAft>
                <a:spcPts val="0"/>
              </a:spcAft>
              <a:buClrTx/>
              <a:buSzTx/>
              <a:buFontTx/>
              <a:buNone/>
              <a:tabLst/>
              <a:defRPr/>
            </a:pPr>
            <a:endParaRPr lang="de-DE" dirty="0">
              <a:latin typeface="+mn-lt"/>
            </a:endParaRPr>
          </a:p>
        </p:txBody>
      </p:sp>
      <p:sp>
        <p:nvSpPr>
          <p:cNvPr id="4" name="Foliennummernplatzhalter 3"/>
          <p:cNvSpPr>
            <a:spLocks noGrp="1"/>
          </p:cNvSpPr>
          <p:nvPr>
            <p:ph type="sldNum" sz="quarter" idx="10"/>
          </p:nvPr>
        </p:nvSpPr>
        <p:spPr/>
        <p:txBody>
          <a:bodyPr/>
          <a:lstStyle/>
          <a:p>
            <a:fld id="{AD868B3C-6C54-1D41-B938-33F4013C078E}" type="slidenum">
              <a:rPr lang="de-DE" smtClean="0"/>
              <a:pPr/>
              <a:t>2</a:t>
            </a:fld>
            <a:endParaRPr lang="de-DE" dirty="0"/>
          </a:p>
        </p:txBody>
      </p:sp>
    </p:spTree>
    <p:extLst>
      <p:ext uri="{BB962C8B-B14F-4D97-AF65-F5344CB8AC3E}">
        <p14:creationId xmlns:p14="http://schemas.microsoft.com/office/powerpoint/2010/main" val="3497145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a:solidFill>
                  <a:schemeClr val="tx1"/>
                </a:solidFill>
                <a:effectLst/>
                <a:latin typeface="Calibri" panose="02000503040000020004" pitchFamily="2" charset="0"/>
                <a:ea typeface="+mn-ea"/>
                <a:cs typeface="+mn-cs"/>
              </a:rPr>
              <a:t>Wie weit die Zergliederung der Betriebe vorangeschritten ist, das hat eine Befragung der IG Metall unter Betriebsräten und Vertrauensleuten (im Juni 2018) gezeigt.</a:t>
            </a:r>
          </a:p>
          <a:p>
            <a:r>
              <a:rPr lang="de-DE" sz="1200" b="1" i="0" kern="1200" dirty="0">
                <a:solidFill>
                  <a:schemeClr val="tx1"/>
                </a:solidFill>
                <a:effectLst/>
                <a:latin typeface="Calibri" panose="02000503040000020004" pitchFamily="2" charset="0"/>
                <a:ea typeface="+mn-ea"/>
                <a:cs typeface="+mn-cs"/>
              </a:rPr>
              <a:t> </a:t>
            </a:r>
            <a:endParaRPr lang="de-DE" sz="1200" b="0" i="0" kern="1200" dirty="0">
              <a:solidFill>
                <a:schemeClr val="tx1"/>
              </a:solidFill>
              <a:effectLst/>
              <a:latin typeface="Calibri" panose="02000503040000020004" pitchFamily="2" charset="0"/>
              <a:ea typeface="+mn-ea"/>
              <a:cs typeface="+mn-cs"/>
            </a:endParaRPr>
          </a:p>
          <a:p>
            <a:r>
              <a:rPr lang="de-DE" sz="1200" b="0" i="0" kern="1200" dirty="0">
                <a:solidFill>
                  <a:schemeClr val="tx1"/>
                </a:solidFill>
                <a:effectLst/>
                <a:latin typeface="Calibri" panose="02000503040000020004" pitchFamily="2" charset="0"/>
                <a:ea typeface="+mn-ea"/>
                <a:cs typeface="+mn-cs"/>
              </a:rPr>
              <a:t>In 80 Prozent der Betriebe gibt es Leiharbeit und Fremdvergaben von Arbeiten an Industrienahe Dienstleister. Das heißt, Arbeiten wurden fremdvergeben und </a:t>
            </a:r>
            <a:r>
              <a:rPr lang="de-DE" sz="1200" b="0" i="0" kern="1200" dirty="0" err="1">
                <a:solidFill>
                  <a:schemeClr val="tx1"/>
                </a:solidFill>
                <a:effectLst/>
                <a:latin typeface="Calibri" panose="02000503040000020004" pitchFamily="2" charset="0"/>
                <a:ea typeface="+mn-ea"/>
                <a:cs typeface="+mn-cs"/>
              </a:rPr>
              <a:t>outgesourced</a:t>
            </a:r>
            <a:r>
              <a:rPr lang="de-DE" sz="1200" b="0" i="0" kern="1200" dirty="0">
                <a:solidFill>
                  <a:schemeClr val="tx1"/>
                </a:solidFill>
                <a:effectLst/>
                <a:latin typeface="Calibri" panose="02000503040000020004" pitchFamily="2" charset="0"/>
                <a:ea typeface="+mn-ea"/>
                <a:cs typeface="+mn-cs"/>
              </a:rPr>
              <a:t>. Rechtlich läuft das über Leiharbeit und sogenannte Werkverträge.</a:t>
            </a:r>
          </a:p>
          <a:p>
            <a:r>
              <a:rPr lang="de-DE" sz="1200" b="0" i="0" kern="1200" dirty="0">
                <a:solidFill>
                  <a:schemeClr val="tx1"/>
                </a:solidFill>
                <a:effectLst/>
                <a:latin typeface="Calibri" panose="02000503040000020004" pitchFamily="2" charset="0"/>
                <a:ea typeface="+mn-ea"/>
                <a:cs typeface="+mn-cs"/>
              </a:rPr>
              <a:t> </a:t>
            </a:r>
          </a:p>
          <a:p>
            <a:r>
              <a:rPr lang="de-DE" sz="1200" b="0" i="0" kern="1200" dirty="0">
                <a:solidFill>
                  <a:schemeClr val="tx1"/>
                </a:solidFill>
                <a:effectLst/>
                <a:latin typeface="Calibri" panose="02000503040000020004" pitchFamily="2" charset="0"/>
                <a:ea typeface="+mn-ea"/>
                <a:cs typeface="+mn-cs"/>
              </a:rPr>
              <a:t>Was die Arbeitgeber damit wollen, ist klar. Ihnen geht es um Flexibilität und Einsparungen. Und das geht auf Kosten der Beschäftigten. Was sie dabei vor allem vergessen, sind die sogenannten Transaktionskosten. Für Leihbeschäftigte zahlen sie hohe Gebühren an die Verleihunternehmen. Und die Beschäftigten von Industrienahen Dienstleistern, die in den Kundenbetrieb kommen, müssen in Arbeitsabläufe eingewiesen werden und mit der Arbeit der Stammbelegschaft koordiniert werden. Dass dabei nicht immer alles rund laufen kann, das ist klar. Die Kosten, die dadurch entstehen, fließen aber nicht in die Rechnung der Arbeitgeber mit ein.</a:t>
            </a:r>
          </a:p>
          <a:p>
            <a:r>
              <a:rPr lang="de-DE" sz="1200" b="0" i="0" kern="1200" dirty="0">
                <a:solidFill>
                  <a:schemeClr val="tx1"/>
                </a:solidFill>
                <a:effectLst/>
                <a:latin typeface="Calibri" panose="02000503040000020004" pitchFamily="2" charset="0"/>
                <a:ea typeface="+mn-ea"/>
                <a:cs typeface="+mn-cs"/>
              </a:rPr>
              <a:t> </a:t>
            </a:r>
          </a:p>
          <a:p>
            <a:r>
              <a:rPr lang="de-DE" sz="1200" b="0" i="0" kern="1200" dirty="0">
                <a:solidFill>
                  <a:schemeClr val="tx1"/>
                </a:solidFill>
                <a:effectLst/>
                <a:latin typeface="Calibri" panose="02000503040000020004" pitchFamily="2" charset="0"/>
                <a:ea typeface="+mn-ea"/>
                <a:cs typeface="+mn-cs"/>
              </a:rPr>
              <a:t>Und die Fremdvergabe von Arbeiten hat für die Arbeitgeber einen weiteren Nachteil: Wenn es nur noch eine kleine Stammbelegschaft gibt, können sie Engpässe nicht gut auffangen. Die Einsatzmöglichkeiten für eigene Beschäftigte sinken.</a:t>
            </a:r>
            <a:endParaRPr lang="de-DE" dirty="0"/>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3</a:t>
            </a:fld>
            <a:endParaRPr lang="de-DE" dirty="0"/>
          </a:p>
        </p:txBody>
      </p:sp>
    </p:spTree>
    <p:extLst>
      <p:ext uri="{BB962C8B-B14F-4D97-AF65-F5344CB8AC3E}">
        <p14:creationId xmlns:p14="http://schemas.microsoft.com/office/powerpoint/2010/main" val="2205264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a:solidFill>
                  <a:schemeClr val="tx1"/>
                </a:solidFill>
                <a:effectLst/>
                <a:latin typeface="Calibri" panose="02000503040000020004" pitchFamily="2" charset="0"/>
                <a:ea typeface="+mn-ea"/>
                <a:cs typeface="+mn-cs"/>
              </a:rPr>
              <a:t>Leiharbeit wird in allen Bereichen eingesetzt – auch wenn die Schwerpunkte in produktionsnahen Bereichen liegen. Die Arbeitgeber nutzen also auch die Leiharbeit zur Zergliederung der Betriebe.</a:t>
            </a:r>
          </a:p>
          <a:p>
            <a:endParaRPr lang="de-DE" sz="1200" b="0" i="0" kern="1200" dirty="0">
              <a:solidFill>
                <a:schemeClr val="tx1"/>
              </a:solidFill>
              <a:effectLst/>
              <a:latin typeface="Calibri" panose="02000503040000020004" pitchFamily="2" charset="0"/>
              <a:ea typeface="+mn-ea"/>
              <a:cs typeface="+mn-cs"/>
            </a:endParaRPr>
          </a:p>
        </p:txBody>
      </p:sp>
      <p:sp>
        <p:nvSpPr>
          <p:cNvPr id="4" name="Foliennummernplatzhalter 3"/>
          <p:cNvSpPr>
            <a:spLocks noGrp="1"/>
          </p:cNvSpPr>
          <p:nvPr>
            <p:ph type="sldNum" sz="quarter" idx="10"/>
          </p:nvPr>
        </p:nvSpPr>
        <p:spPr/>
        <p:txBody>
          <a:bodyPr/>
          <a:lstStyle/>
          <a:p>
            <a:fld id="{AD868B3C-6C54-1D41-B938-33F4013C078E}" type="slidenum">
              <a:rPr lang="de-DE" smtClean="0"/>
              <a:pPr/>
              <a:t>4</a:t>
            </a:fld>
            <a:endParaRPr lang="de-DE" dirty="0"/>
          </a:p>
        </p:txBody>
      </p:sp>
    </p:spTree>
    <p:extLst>
      <p:ext uri="{BB962C8B-B14F-4D97-AF65-F5344CB8AC3E}">
        <p14:creationId xmlns:p14="http://schemas.microsoft.com/office/powerpoint/2010/main" val="1237525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a:solidFill>
                  <a:schemeClr val="tx1"/>
                </a:solidFill>
                <a:effectLst/>
                <a:latin typeface="Calibri" panose="02000503040000020004" pitchFamily="2" charset="0"/>
                <a:ea typeface="+mn-ea"/>
                <a:cs typeface="+mn-cs"/>
              </a:rPr>
              <a:t>Manchmal brauchen Betriebe die Unterstützung von Leihbeschäftigten. Wenn es etwa Auftragsspitzen gibt oder einen hohen Krankenstand. Dann kann Leiharbeit allen aushelfen.</a:t>
            </a:r>
          </a:p>
          <a:p>
            <a:r>
              <a:rPr lang="de-DE" sz="1200" b="0" i="0" kern="1200" dirty="0">
                <a:solidFill>
                  <a:schemeClr val="tx1"/>
                </a:solidFill>
                <a:effectLst/>
                <a:latin typeface="Calibri" panose="02000503040000020004" pitchFamily="2" charset="0"/>
                <a:ea typeface="+mn-ea"/>
                <a:cs typeface="+mn-cs"/>
              </a:rPr>
              <a:t> </a:t>
            </a:r>
          </a:p>
          <a:p>
            <a:r>
              <a:rPr lang="de-DE" sz="1200" b="0" i="0" kern="1200" dirty="0">
                <a:solidFill>
                  <a:schemeClr val="tx1"/>
                </a:solidFill>
                <a:effectLst/>
                <a:latin typeface="Calibri" panose="02000503040000020004" pitchFamily="2" charset="0"/>
                <a:ea typeface="+mn-ea"/>
                <a:cs typeface="+mn-cs"/>
              </a:rPr>
              <a:t>Aber: Leiharbeit darf nicht zur Verdrängungen von Stammarbeitsplätzen führen! Leiharbeiterinnen und Leiharbeiter dürfen Stammbeschäftigte auf Dauerarbeitsplätzen nicht ersetzen. Wenn der Bedarf da ist für Arbeitskraft, wenn auf einem Arbeitsplatz reguläre Tätigkeiten ausgeführt werden – dann muss auch jemand dauerhaft und fest auf diesem Arbeitsplatz arbeiten und unbefristet angestellt sein. </a:t>
            </a:r>
          </a:p>
          <a:p>
            <a:endParaRPr lang="de-DE" sz="1200" b="0" i="0" kern="1200" dirty="0">
              <a:solidFill>
                <a:schemeClr val="tx1"/>
              </a:solidFill>
              <a:effectLst/>
              <a:latin typeface="Calibri" panose="02000503040000020004" pitchFamily="2" charset="0"/>
              <a:ea typeface="+mn-ea"/>
              <a:cs typeface="+mn-cs"/>
            </a:endParaRPr>
          </a:p>
          <a:p>
            <a:r>
              <a:rPr lang="de-DE" sz="1200" b="0" i="0" kern="1200" dirty="0">
                <a:solidFill>
                  <a:schemeClr val="tx1"/>
                </a:solidFill>
                <a:effectLst/>
                <a:latin typeface="Calibri" panose="02000503040000020004" pitchFamily="2" charset="0"/>
                <a:ea typeface="+mn-ea"/>
                <a:cs typeface="+mn-cs"/>
              </a:rPr>
              <a:t>Und wenn eine Leiharbeiterin oder ein Leiharbeiter solche Tätigkeiten ausführt, dann muss sie oder er auch fest übernommen werden auf den Dauerarbeitsplatz. Damit die Kolleginnen</a:t>
            </a:r>
            <a:r>
              <a:rPr lang="de-DE" sz="1200" b="0" i="0" kern="1200" baseline="0" dirty="0">
                <a:solidFill>
                  <a:schemeClr val="tx1"/>
                </a:solidFill>
                <a:effectLst/>
                <a:latin typeface="Calibri" panose="02000503040000020004" pitchFamily="2" charset="0"/>
                <a:ea typeface="+mn-ea"/>
                <a:cs typeface="+mn-cs"/>
              </a:rPr>
              <a:t> und Kollegen</a:t>
            </a:r>
            <a:r>
              <a:rPr lang="de-DE" sz="1200" b="0" i="0" kern="1200" dirty="0">
                <a:solidFill>
                  <a:schemeClr val="tx1"/>
                </a:solidFill>
                <a:effectLst/>
                <a:latin typeface="Calibri" panose="02000503040000020004" pitchFamily="2" charset="0"/>
                <a:ea typeface="+mn-ea"/>
                <a:cs typeface="+mn-cs"/>
              </a:rPr>
              <a:t> die Sicherheit einer festen Anstellung haben und nicht die Unsicherheit der Leiharbeit, in der sie jederzeit ihren aktuellen Arbeitseinsatz verlieren können. Die Übernahme von Kolleginnen und Kollegen aus der Leiharbeit auf Stammarbeitsplätze ist nur gerecht.</a:t>
            </a:r>
          </a:p>
          <a:p>
            <a:r>
              <a:rPr lang="de-DE" sz="1200" b="0" i="0" kern="1200" dirty="0">
                <a:solidFill>
                  <a:schemeClr val="tx1"/>
                </a:solidFill>
                <a:effectLst/>
                <a:latin typeface="Calibri" panose="02000503040000020004" pitchFamily="2" charset="0"/>
                <a:ea typeface="+mn-ea"/>
                <a:cs typeface="+mn-cs"/>
              </a:rPr>
              <a:t> </a:t>
            </a:r>
          </a:p>
          <a:p>
            <a:r>
              <a:rPr lang="de-DE" sz="1200" b="0" i="0" kern="1200" dirty="0">
                <a:solidFill>
                  <a:schemeClr val="tx1"/>
                </a:solidFill>
                <a:effectLst/>
                <a:latin typeface="Calibri" panose="02000503040000020004" pitchFamily="2" charset="0"/>
                <a:ea typeface="+mn-ea"/>
                <a:cs typeface="+mn-cs"/>
              </a:rPr>
              <a:t>Und gerecht ist auch: gute Bezahlung für gute Arbeit. Deshalb sollen Leiharbeiterinnen und Leiharbeiter besser verdienen. Im DGB haben wir es geschafft, Tarifverträge mit dem Arbeitgeberverband der Leiharbeitsbranche GVP (ehemals iGZ und BAP) abzuschließen.</a:t>
            </a:r>
          </a:p>
          <a:p>
            <a:r>
              <a:rPr lang="de-DE" sz="1200" b="0" i="0" kern="1200" dirty="0">
                <a:solidFill>
                  <a:schemeClr val="tx1"/>
                </a:solidFill>
                <a:effectLst/>
                <a:latin typeface="Calibri" panose="02000503040000020004" pitchFamily="2" charset="0"/>
                <a:ea typeface="+mn-ea"/>
                <a:cs typeface="+mn-cs"/>
              </a:rPr>
              <a:t> </a:t>
            </a:r>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5</a:t>
            </a:fld>
            <a:endParaRPr lang="de-DE" dirty="0"/>
          </a:p>
        </p:txBody>
      </p:sp>
    </p:spTree>
    <p:extLst>
      <p:ext uri="{BB962C8B-B14F-4D97-AF65-F5344CB8AC3E}">
        <p14:creationId xmlns:p14="http://schemas.microsoft.com/office/powerpoint/2010/main" val="1572166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1" dirty="0"/>
              <a:t>PLATZHALTERFOLIE</a:t>
            </a:r>
            <a:r>
              <a:rPr lang="de-DE" b="1" i="1" baseline="0" dirty="0"/>
              <a:t> FÜR SITUATION VOR ORT / IN BETRIEB</a:t>
            </a:r>
            <a:endParaRPr lang="de-DE" b="1" i="1" dirty="0"/>
          </a:p>
          <a:p>
            <a:r>
              <a:rPr lang="de-DE" dirty="0"/>
              <a:t>(z.B. wie viele Leihbeschäftigte sind gerade da, gibt es eine Betriebsvereinbarung</a:t>
            </a:r>
            <a:r>
              <a:rPr lang="de-DE" baseline="0" dirty="0"/>
              <a:t> zur Leiharbeit, gibt es Übernahmen, …?)</a:t>
            </a:r>
          </a:p>
          <a:p>
            <a:endParaRPr lang="de-DE" baseline="0" dirty="0"/>
          </a:p>
          <a:p>
            <a:r>
              <a:rPr lang="de-DE" baseline="0" dirty="0"/>
              <a:t>(Ggf. „Aktion“, z.B. alle Leihbeschäftigten, die schon länger als drei Jahre da sind, bitten, aufzustehen.)</a:t>
            </a:r>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6</a:t>
            </a:fld>
            <a:endParaRPr lang="de-DE" dirty="0"/>
          </a:p>
        </p:txBody>
      </p:sp>
    </p:spTree>
    <p:extLst>
      <p:ext uri="{BB962C8B-B14F-4D97-AF65-F5344CB8AC3E}">
        <p14:creationId xmlns:p14="http://schemas.microsoft.com/office/powerpoint/2010/main" val="3381133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Was sind die wichtigsten Tariferfolge?</a:t>
            </a:r>
          </a:p>
          <a:p>
            <a:endParaRPr lang="de-DE" baseline="0" dirty="0"/>
          </a:p>
          <a:p>
            <a:r>
              <a:rPr lang="de-DE" u="sng" baseline="0" dirty="0"/>
              <a:t>Branchenzuschläge</a:t>
            </a:r>
            <a:endParaRPr lang="de-DE" sz="1200" b="0" i="0" u="sng" kern="1200" dirty="0">
              <a:solidFill>
                <a:schemeClr val="tx1"/>
              </a:solidFill>
              <a:effectLst/>
              <a:latin typeface="Calibri" panose="02000503040000020004" pitchFamily="2" charset="0"/>
              <a:ea typeface="+mn-ea"/>
              <a:cs typeface="+mn-cs"/>
            </a:endParaRPr>
          </a:p>
          <a:p>
            <a:r>
              <a:rPr lang="de-DE" sz="1200" b="0" i="0" kern="1200" dirty="0">
                <a:solidFill>
                  <a:schemeClr val="tx1"/>
                </a:solidFill>
                <a:effectLst/>
                <a:latin typeface="Calibri" panose="02000503040000020004" pitchFamily="2" charset="0"/>
                <a:ea typeface="+mn-ea"/>
                <a:cs typeface="+mn-cs"/>
              </a:rPr>
              <a:t>Um die Leiharbeiterinnen und Leiharbeiter in den Branchen der IG Metall besser zu bezahlen, gibt es Branchenzuschläge. Durch sie verdienen alle Leihbeschäftigte garantiert und automatisch mehr Geld – schon nach der sechsten Woche im Einsatzbetrieb. Und die Zuschläge steigen weiter nach Einsatzzeit. </a:t>
            </a:r>
          </a:p>
          <a:p>
            <a:endParaRPr lang="de-DE" sz="1200" b="0" i="0" kern="1200" dirty="0">
              <a:solidFill>
                <a:schemeClr val="tx1"/>
              </a:solidFill>
              <a:effectLst/>
              <a:latin typeface="Calibri" panose="02000503040000020004" pitchFamily="2" charset="0"/>
              <a:ea typeface="+mn-ea"/>
              <a:cs typeface="+mn-cs"/>
            </a:endParaRPr>
          </a:p>
          <a:p>
            <a:r>
              <a:rPr lang="de-DE" sz="1200" b="0" i="0" kern="1200" dirty="0">
                <a:solidFill>
                  <a:schemeClr val="tx1"/>
                </a:solidFill>
                <a:effectLst/>
                <a:latin typeface="Calibri" panose="02000503040000020004" pitchFamily="2" charset="0"/>
                <a:ea typeface="+mn-ea"/>
                <a:cs typeface="+mn-cs"/>
              </a:rPr>
              <a:t>[Höhe der Branchenzuschläge</a:t>
            </a:r>
            <a:r>
              <a:rPr lang="de-DE" sz="1200" b="0" i="0" kern="1200" baseline="0" dirty="0">
                <a:solidFill>
                  <a:schemeClr val="tx1"/>
                </a:solidFill>
                <a:effectLst/>
                <a:latin typeface="Calibri" panose="02000503040000020004" pitchFamily="2" charset="0"/>
                <a:ea typeface="+mn-ea"/>
                <a:cs typeface="+mn-cs"/>
              </a:rPr>
              <a:t> auf Grundentgelt je nach Branche:</a:t>
            </a:r>
          </a:p>
          <a:p>
            <a:r>
              <a:rPr lang="de-DE" sz="1200" b="0" i="0" kern="1200" dirty="0">
                <a:solidFill>
                  <a:schemeClr val="tx1"/>
                </a:solidFill>
                <a:effectLst/>
                <a:latin typeface="Calibri" panose="02000503040000020004" pitchFamily="2" charset="0"/>
                <a:ea typeface="+mn-ea"/>
                <a:cs typeface="+mn-cs"/>
              </a:rPr>
              <a:t>Branche |</a:t>
            </a:r>
            <a:r>
              <a:rPr lang="de-DE" sz="1200" b="0" i="0" kern="1200" baseline="0" dirty="0">
                <a:solidFill>
                  <a:schemeClr val="tx1"/>
                </a:solidFill>
                <a:effectLst/>
                <a:latin typeface="Calibri" panose="02000503040000020004" pitchFamily="2" charset="0"/>
                <a:ea typeface="+mn-ea"/>
                <a:cs typeface="+mn-cs"/>
              </a:rPr>
              <a:t> ab 1. Einsatztag | nach 3 Monaten | nach 5 Monaten | nach 7 Monaten | nach 9 Monaten | nach 15 Monaten</a:t>
            </a:r>
            <a:endParaRPr lang="de-DE" sz="1200" b="0" i="0" kern="1200" dirty="0">
              <a:solidFill>
                <a:schemeClr val="tx1"/>
              </a:solidFill>
              <a:effectLst/>
              <a:latin typeface="Calibri" panose="02000503040000020004" pitchFamily="2" charset="0"/>
              <a:ea typeface="+mn-ea"/>
              <a:cs typeface="+mn-cs"/>
            </a:endParaRPr>
          </a:p>
          <a:p>
            <a:r>
              <a:rPr lang="de-DE" sz="1200" b="0" i="0" kern="1200" dirty="0" err="1">
                <a:solidFill>
                  <a:schemeClr val="tx1"/>
                </a:solidFill>
                <a:effectLst/>
                <a:latin typeface="Calibri" panose="02000503040000020004" pitchFamily="2" charset="0"/>
                <a:ea typeface="+mn-ea"/>
                <a:cs typeface="+mn-cs"/>
              </a:rPr>
              <a:t>MuE</a:t>
            </a:r>
            <a:r>
              <a:rPr lang="de-DE" sz="1200" b="0" i="0" kern="1200" dirty="0">
                <a:solidFill>
                  <a:schemeClr val="tx1"/>
                </a:solidFill>
                <a:effectLst/>
                <a:latin typeface="Calibri" panose="02000503040000020004" pitchFamily="2" charset="0"/>
                <a:ea typeface="+mn-ea"/>
                <a:cs typeface="+mn-cs"/>
              </a:rPr>
              <a:t>: 15% | 20%</a:t>
            </a:r>
            <a:r>
              <a:rPr lang="de-DE" sz="1200" b="0" i="0" kern="1200" baseline="0" dirty="0">
                <a:solidFill>
                  <a:schemeClr val="tx1"/>
                </a:solidFill>
                <a:effectLst/>
                <a:latin typeface="Calibri" panose="02000503040000020004" pitchFamily="2" charset="0"/>
                <a:ea typeface="+mn-ea"/>
                <a:cs typeface="+mn-cs"/>
              </a:rPr>
              <a:t> | 30% | 45% | 50% | 65%</a:t>
            </a:r>
            <a:endParaRPr lang="de-DE" sz="1200" b="0" i="0" kern="1200" dirty="0">
              <a:solidFill>
                <a:schemeClr val="tx1"/>
              </a:solidFill>
              <a:effectLst/>
              <a:latin typeface="Calibri" panose="02000503040000020004" pitchFamily="2" charset="0"/>
              <a:ea typeface="+mn-ea"/>
              <a:cs typeface="+mn-cs"/>
            </a:endParaRPr>
          </a:p>
          <a:p>
            <a:r>
              <a:rPr lang="de-DE" sz="1200" b="0" i="0" kern="1200" dirty="0" err="1">
                <a:solidFill>
                  <a:schemeClr val="tx1"/>
                </a:solidFill>
                <a:effectLst/>
                <a:latin typeface="Calibri" panose="02000503040000020004" pitchFamily="2" charset="0"/>
                <a:ea typeface="+mn-ea"/>
                <a:cs typeface="+mn-cs"/>
              </a:rPr>
              <a:t>HuK</a:t>
            </a:r>
            <a:r>
              <a:rPr lang="de-DE" sz="1200" b="0" i="0" kern="1200" dirty="0">
                <a:solidFill>
                  <a:schemeClr val="tx1"/>
                </a:solidFill>
                <a:effectLst/>
                <a:latin typeface="Calibri" panose="02000503040000020004" pitchFamily="2" charset="0"/>
                <a:ea typeface="+mn-ea"/>
                <a:cs typeface="+mn-cs"/>
              </a:rPr>
              <a:t>: 7% | 10% | 15% | 22% | 31% | 44%</a:t>
            </a:r>
          </a:p>
          <a:p>
            <a:r>
              <a:rPr lang="de-DE" sz="1200" b="0" i="0" kern="1200" dirty="0" err="1">
                <a:solidFill>
                  <a:schemeClr val="tx1"/>
                </a:solidFill>
                <a:effectLst/>
                <a:latin typeface="Calibri" panose="02000503040000020004" pitchFamily="2" charset="0"/>
                <a:ea typeface="+mn-ea"/>
                <a:cs typeface="+mn-cs"/>
              </a:rPr>
              <a:t>TuB</a:t>
            </a:r>
            <a:r>
              <a:rPr lang="de-DE" sz="1200" b="0" i="0" kern="1200" dirty="0">
                <a:solidFill>
                  <a:schemeClr val="tx1"/>
                </a:solidFill>
                <a:effectLst/>
                <a:latin typeface="Calibri" panose="02000503040000020004" pitchFamily="2" charset="0"/>
                <a:ea typeface="+mn-ea"/>
                <a:cs typeface="+mn-cs"/>
              </a:rPr>
              <a:t>: 5% | 10% | 15% | 19% | 23% | 27%]</a:t>
            </a:r>
          </a:p>
          <a:p>
            <a:endParaRPr lang="de-DE" sz="1200" b="0" i="0" kern="1200" dirty="0">
              <a:solidFill>
                <a:schemeClr val="tx1"/>
              </a:solidFill>
              <a:effectLst/>
              <a:latin typeface="Calibri" panose="02000503040000020004" pitchFamily="2" charset="0"/>
              <a:ea typeface="+mn-ea"/>
              <a:cs typeface="+mn-cs"/>
            </a:endParaRPr>
          </a:p>
          <a:p>
            <a:endParaRPr lang="de-DE" sz="1200" b="0" i="0" kern="1200" dirty="0">
              <a:solidFill>
                <a:schemeClr val="tx1"/>
              </a:solidFill>
              <a:effectLst/>
              <a:latin typeface="Calibri" panose="02000503040000020004" pitchFamily="2" charset="0"/>
              <a:ea typeface="+mn-ea"/>
              <a:cs typeface="+mn-cs"/>
            </a:endParaRPr>
          </a:p>
          <a:p>
            <a:r>
              <a:rPr lang="de-DE" sz="1200" b="0" i="0" u="sng" kern="1200" dirty="0">
                <a:solidFill>
                  <a:schemeClr val="tx1"/>
                </a:solidFill>
                <a:effectLst/>
                <a:latin typeface="Calibri" panose="02000503040000020004" pitchFamily="2" charset="0"/>
                <a:ea typeface="+mn-ea"/>
                <a:cs typeface="+mn-cs"/>
              </a:rPr>
              <a:t>Entgelterhöhungen</a:t>
            </a:r>
          </a:p>
          <a:p>
            <a:r>
              <a:rPr lang="de-DE" sz="1200" b="0" i="0" kern="1200" dirty="0">
                <a:solidFill>
                  <a:schemeClr val="tx1"/>
                </a:solidFill>
                <a:effectLst/>
                <a:latin typeface="Calibri" panose="02000503040000020004" pitchFamily="2" charset="0"/>
                <a:ea typeface="+mn-ea"/>
                <a:cs typeface="+mn-cs"/>
              </a:rPr>
              <a:t>In den</a:t>
            </a:r>
            <a:r>
              <a:rPr lang="de-DE" sz="1200" b="0" i="0" kern="1200" baseline="0" dirty="0">
                <a:solidFill>
                  <a:schemeClr val="tx1"/>
                </a:solidFill>
                <a:effectLst/>
                <a:latin typeface="Calibri" panose="02000503040000020004" pitchFamily="2" charset="0"/>
                <a:ea typeface="+mn-ea"/>
                <a:cs typeface="+mn-cs"/>
              </a:rPr>
              <a:t> Tarifverhandlungen wird meist mehr Geld erkämpft. Regelmäßig erhöht sich so das Entgelt. Dabei hat die IG Metall die gleiche Bezahlung von Leihbeschäftigten in den ostdeutschen und den westdeutschen Bundesländern durchgesetzt.</a:t>
            </a:r>
          </a:p>
          <a:p>
            <a:endParaRPr lang="de-DE" dirty="0"/>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7</a:t>
            </a:fld>
            <a:endParaRPr lang="de-DE" dirty="0"/>
          </a:p>
        </p:txBody>
      </p:sp>
    </p:spTree>
    <p:extLst>
      <p:ext uri="{BB962C8B-B14F-4D97-AF65-F5344CB8AC3E}">
        <p14:creationId xmlns:p14="http://schemas.microsoft.com/office/powerpoint/2010/main" val="1115933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u="sng" dirty="0"/>
              <a:t>Mitgliedervorteil</a:t>
            </a:r>
            <a:endParaRPr lang="de-DE" u="none" dirty="0"/>
          </a:p>
          <a:p>
            <a:endParaRPr lang="de-DE" u="none" dirty="0"/>
          </a:p>
          <a:p>
            <a:r>
              <a:rPr lang="de-DE" u="none" dirty="0"/>
              <a:t>Und wir haben den</a:t>
            </a:r>
            <a:r>
              <a:rPr lang="de-DE" u="none" baseline="0" dirty="0"/>
              <a:t> Mitgliedervorteil in der Leiharbeit durchgesetzt. Seit 2021 bekommen IG Metall-Mitglieder in Leiharbeit eine Extrazahlung zum Urlaubs- und zum Weihnachtsgeld.</a:t>
            </a:r>
          </a:p>
          <a:p>
            <a:r>
              <a:rPr lang="de-DE" u="none" baseline="0" dirty="0"/>
              <a:t>Der Mitgliedervorteil steigt in den folgenden Jahren weiter an – und wer länger bei seinem Verleihbetrieb beschäftigt ist, erhält auch mehr Geld.</a:t>
            </a:r>
          </a:p>
          <a:p>
            <a:endParaRPr lang="de-DE" u="none" baseline="0" dirty="0"/>
          </a:p>
          <a:p>
            <a:r>
              <a:rPr lang="de-DE" u="none" baseline="0" dirty="0"/>
              <a:t>Anspruch auf die Extrazahlung haben alle, die mindestens 6 Monate bei ihrem aktuellen Verleiher beschäftigt sind und mindestens 6 Monate Mitglied sind. Das heißt auch: Wer heute Mitglied wird, erhält die Extrazahlung in einem Jahr, also zum [Urlaubsgeld / Weihnachtsgeld].</a:t>
            </a:r>
          </a:p>
          <a:p>
            <a:endParaRPr lang="de-DE" dirty="0"/>
          </a:p>
          <a:p>
            <a:r>
              <a:rPr lang="de-DE" dirty="0"/>
              <a:t>Der Mitgliedervorteil steigt seit 2024 tarifdynamisch, das heißt mit jeder Entgelterhöhung steigen auch die Sonderzahlungen und die Extrazahlungen.</a:t>
            </a:r>
            <a:endParaRPr lang="de-DE" u="none" baseline="0" dirty="0"/>
          </a:p>
          <a:p>
            <a:endParaRPr lang="de-DE" u="none" baseline="0" dirty="0"/>
          </a:p>
          <a:p>
            <a:endParaRPr lang="de-DE" u="sng"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8</a:t>
            </a:fld>
            <a:endParaRPr lang="de-DE" dirty="0"/>
          </a:p>
        </p:txBody>
      </p:sp>
    </p:spTree>
    <p:extLst>
      <p:ext uri="{BB962C8B-B14F-4D97-AF65-F5344CB8AC3E}">
        <p14:creationId xmlns:p14="http://schemas.microsoft.com/office/powerpoint/2010/main" val="3301499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[FOLIE FÜR</a:t>
            </a:r>
            <a:r>
              <a:rPr lang="de-DE" baseline="0" dirty="0"/>
              <a:t> MITGLIEDERVORTEIL ZUM URLAUBSGELD]</a:t>
            </a:r>
            <a:endParaRPr lang="de-DE" dirty="0"/>
          </a:p>
          <a:p>
            <a:endParaRPr lang="de-DE" dirty="0"/>
          </a:p>
          <a:p>
            <a:r>
              <a:rPr lang="de-DE" dirty="0"/>
              <a:t>Und wie bekommt man seinen Mitgliedervorteil?</a:t>
            </a:r>
          </a:p>
          <a:p>
            <a:endParaRPr lang="de-DE" dirty="0"/>
          </a:p>
          <a:p>
            <a:r>
              <a:rPr lang="de-DE" dirty="0"/>
              <a:t>Jedes Mitglied muss ihn selbst</a:t>
            </a:r>
            <a:r>
              <a:rPr lang="de-DE" baseline="0" dirty="0"/>
              <a:t> beantragen, beim jeweiligen Verleihbetrieb.</a:t>
            </a:r>
          </a:p>
          <a:p>
            <a:r>
              <a:rPr lang="de-DE" baseline="0" dirty="0"/>
              <a:t>Dafür reicht ein formloser Antrag per E-Mail oder Post, dem eine Mitgliedsbescheinigung der IG Metall beigelegt wird. Diese bekommt ihr online oder bei uns, eurer Geschäftsstelle.</a:t>
            </a:r>
          </a:p>
          <a:p>
            <a:r>
              <a:rPr lang="de-DE" baseline="0" dirty="0"/>
              <a:t>Wichtig: Der Antrag muss zwischen dem 19. Mai und 30. Juni bei eurem Verleiher eingehen.</a:t>
            </a:r>
          </a:p>
          <a:p>
            <a:endParaRPr lang="de-DE" baseline="0" dirty="0"/>
          </a:p>
          <a:p>
            <a:r>
              <a:rPr lang="de-DE" dirty="0"/>
              <a:t>Wenn ihr noch Fragen habt, dann</a:t>
            </a:r>
            <a:r>
              <a:rPr lang="de-DE" baseline="0" dirty="0"/>
              <a:t> meldet euch bei den Betriebsräten, Vertrauensleuten oder bei mir. </a:t>
            </a:r>
          </a:p>
          <a:p>
            <a:r>
              <a:rPr lang="de-DE" baseline="0" dirty="0"/>
              <a:t>Oder schaut auf igmetall.de/mitgliedervorteil-</a:t>
            </a:r>
            <a:r>
              <a:rPr lang="de-DE" baseline="0" dirty="0" err="1"/>
              <a:t>leiharbeit</a:t>
            </a:r>
            <a:r>
              <a:rPr lang="de-DE" baseline="0" dirty="0"/>
              <a:t> vorbei. Dort bekommt ihr die wichtigsten Infos auch in anderen Sprachen.</a:t>
            </a:r>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9</a:t>
            </a:fld>
            <a:endParaRPr lang="de-DE" dirty="0"/>
          </a:p>
        </p:txBody>
      </p:sp>
    </p:spTree>
    <p:extLst>
      <p:ext uri="{BB962C8B-B14F-4D97-AF65-F5344CB8AC3E}">
        <p14:creationId xmlns:p14="http://schemas.microsoft.com/office/powerpoint/2010/main" val="31159111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sp>
        <p:nvSpPr>
          <p:cNvPr id="32" name="Rechteck 31">
            <a:extLst>
              <a:ext uri="{FF2B5EF4-FFF2-40B4-BE49-F238E27FC236}">
                <a16:creationId xmlns:a16="http://schemas.microsoft.com/office/drawing/2014/main" id="{7A5ECE3D-4B62-964E-BF60-6DD95EC06B60}"/>
              </a:ext>
            </a:extLst>
          </p:cNvPr>
          <p:cNvSpPr/>
          <p:nvPr userDrawn="1"/>
        </p:nvSpPr>
        <p:spPr>
          <a:xfrm>
            <a:off x="0" y="0"/>
            <a:ext cx="9144000" cy="4064000"/>
          </a:xfrm>
          <a:prstGeom prst="rect">
            <a:avLst/>
          </a:prstGeom>
          <a:blipFill>
            <a:blip r:embed="rId2"/>
            <a:srcRect/>
            <a:stretch>
              <a:fillRect t="-66265" b="-662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Calibri" panose="02000503040000020004" pitchFamily="2" charset="0"/>
            </a:endParaRPr>
          </a:p>
        </p:txBody>
      </p:sp>
      <p:pic>
        <p:nvPicPr>
          <p:cNvPr id="8" name="Grafik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258300" cy="5207794"/>
          </a:xfrm>
          <a:prstGeom prst="rect">
            <a:avLst/>
          </a:prstGeom>
        </p:spPr>
      </p:pic>
      <p:pic>
        <p:nvPicPr>
          <p:cNvPr id="34" name="Grafik 33">
            <a:extLst>
              <a:ext uri="{FF2B5EF4-FFF2-40B4-BE49-F238E27FC236}">
                <a16:creationId xmlns:a16="http://schemas.microsoft.com/office/drawing/2014/main" id="{A1E45744-6AD6-4F43-A343-971D23259787}"/>
              </a:ext>
            </a:extLst>
          </p:cNvPr>
          <p:cNvPicPr>
            <a:picLocks noChangeAspect="1"/>
          </p:cNvPicPr>
          <p:nvPr userDrawn="1"/>
        </p:nvPicPr>
        <p:blipFill>
          <a:blip r:embed="rId4"/>
          <a:stretch>
            <a:fillRect/>
          </a:stretch>
        </p:blipFill>
        <p:spPr>
          <a:xfrm>
            <a:off x="8173175" y="238618"/>
            <a:ext cx="720000" cy="720000"/>
          </a:xfrm>
          <a:prstGeom prst="rect">
            <a:avLst/>
          </a:prstGeom>
        </p:spPr>
      </p:pic>
      <p:sp>
        <p:nvSpPr>
          <p:cNvPr id="36" name="Rechteck 35">
            <a:extLst>
              <a:ext uri="{FF2B5EF4-FFF2-40B4-BE49-F238E27FC236}">
                <a16:creationId xmlns:a16="http://schemas.microsoft.com/office/drawing/2014/main" id="{551D7B0F-DCAE-5B45-A92D-07BA8B987DC0}"/>
              </a:ext>
            </a:extLst>
          </p:cNvPr>
          <p:cNvSpPr/>
          <p:nvPr userDrawn="1"/>
        </p:nvSpPr>
        <p:spPr>
          <a:xfrm rot="3786198">
            <a:off x="6919408" y="2072875"/>
            <a:ext cx="1842555" cy="3868614"/>
          </a:xfrm>
          <a:custGeom>
            <a:avLst/>
            <a:gdLst>
              <a:gd name="connsiteX0" fmla="*/ 0 w 1559566"/>
              <a:gd name="connsiteY0" fmla="*/ 0 h 3868614"/>
              <a:gd name="connsiteX1" fmla="*/ 1559566 w 1559566"/>
              <a:gd name="connsiteY1" fmla="*/ 0 h 3868614"/>
              <a:gd name="connsiteX2" fmla="*/ 1559566 w 1559566"/>
              <a:gd name="connsiteY2" fmla="*/ 3868614 h 3868614"/>
              <a:gd name="connsiteX3" fmla="*/ 0 w 1559566"/>
              <a:gd name="connsiteY3" fmla="*/ 3868614 h 3868614"/>
              <a:gd name="connsiteX4" fmla="*/ 0 w 1559566"/>
              <a:gd name="connsiteY4" fmla="*/ 0 h 3868614"/>
              <a:gd name="connsiteX0" fmla="*/ 0 w 1559566"/>
              <a:gd name="connsiteY0" fmla="*/ 0 h 3868614"/>
              <a:gd name="connsiteX1" fmla="*/ 1559566 w 1559566"/>
              <a:gd name="connsiteY1" fmla="*/ 0 h 3868614"/>
              <a:gd name="connsiteX2" fmla="*/ 424813 w 1559566"/>
              <a:gd name="connsiteY2" fmla="*/ 3663256 h 3868614"/>
              <a:gd name="connsiteX3" fmla="*/ 0 w 1559566"/>
              <a:gd name="connsiteY3" fmla="*/ 3868614 h 3868614"/>
              <a:gd name="connsiteX4" fmla="*/ 0 w 1559566"/>
              <a:gd name="connsiteY4" fmla="*/ 0 h 3868614"/>
              <a:gd name="connsiteX0" fmla="*/ 0 w 1559566"/>
              <a:gd name="connsiteY0" fmla="*/ 0 h 3868614"/>
              <a:gd name="connsiteX1" fmla="*/ 1559566 w 1559566"/>
              <a:gd name="connsiteY1" fmla="*/ 0 h 3868614"/>
              <a:gd name="connsiteX2" fmla="*/ 577634 w 1559566"/>
              <a:gd name="connsiteY2" fmla="*/ 3755016 h 3868614"/>
              <a:gd name="connsiteX3" fmla="*/ 0 w 1559566"/>
              <a:gd name="connsiteY3" fmla="*/ 3868614 h 3868614"/>
              <a:gd name="connsiteX4" fmla="*/ 0 w 1559566"/>
              <a:gd name="connsiteY4" fmla="*/ 0 h 3868614"/>
              <a:gd name="connsiteX0" fmla="*/ 0 w 1842555"/>
              <a:gd name="connsiteY0" fmla="*/ 0 h 3868614"/>
              <a:gd name="connsiteX1" fmla="*/ 1842555 w 1842555"/>
              <a:gd name="connsiteY1" fmla="*/ 172029 h 3868614"/>
              <a:gd name="connsiteX2" fmla="*/ 577634 w 1842555"/>
              <a:gd name="connsiteY2" fmla="*/ 3755016 h 3868614"/>
              <a:gd name="connsiteX3" fmla="*/ 0 w 1842555"/>
              <a:gd name="connsiteY3" fmla="*/ 3868614 h 3868614"/>
              <a:gd name="connsiteX4" fmla="*/ 0 w 1842555"/>
              <a:gd name="connsiteY4" fmla="*/ 0 h 3868614"/>
              <a:gd name="connsiteX0" fmla="*/ 0 w 1842555"/>
              <a:gd name="connsiteY0" fmla="*/ 0 h 3868614"/>
              <a:gd name="connsiteX1" fmla="*/ 1842555 w 1842555"/>
              <a:gd name="connsiteY1" fmla="*/ 172029 h 3868614"/>
              <a:gd name="connsiteX2" fmla="*/ 634265 w 1842555"/>
              <a:gd name="connsiteY2" fmla="*/ 3783743 h 3868614"/>
              <a:gd name="connsiteX3" fmla="*/ 0 w 1842555"/>
              <a:gd name="connsiteY3" fmla="*/ 3868614 h 3868614"/>
              <a:gd name="connsiteX4" fmla="*/ 0 w 1842555"/>
              <a:gd name="connsiteY4" fmla="*/ 0 h 3868614"/>
              <a:gd name="connsiteX0" fmla="*/ 0 w 1842555"/>
              <a:gd name="connsiteY0" fmla="*/ 0 h 3868614"/>
              <a:gd name="connsiteX1" fmla="*/ 1842555 w 1842555"/>
              <a:gd name="connsiteY1" fmla="*/ 172029 h 3868614"/>
              <a:gd name="connsiteX2" fmla="*/ 487189 w 1842555"/>
              <a:gd name="connsiteY2" fmla="*/ 3680657 h 3868614"/>
              <a:gd name="connsiteX3" fmla="*/ 0 w 1842555"/>
              <a:gd name="connsiteY3" fmla="*/ 3868614 h 3868614"/>
              <a:gd name="connsiteX4" fmla="*/ 0 w 1842555"/>
              <a:gd name="connsiteY4" fmla="*/ 0 h 386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555" h="3868614">
                <a:moveTo>
                  <a:pt x="0" y="0"/>
                </a:moveTo>
                <a:lnTo>
                  <a:pt x="1842555" y="172029"/>
                </a:lnTo>
                <a:lnTo>
                  <a:pt x="487189" y="3680657"/>
                </a:lnTo>
                <a:lnTo>
                  <a:pt x="0" y="38686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Calibri" panose="02000503040000020004" pitchFamily="2" charset="0"/>
            </a:endParaRPr>
          </a:p>
        </p:txBody>
      </p:sp>
      <p:sp>
        <p:nvSpPr>
          <p:cNvPr id="3" name="Rechteck 2"/>
          <p:cNvSpPr/>
          <p:nvPr userDrawn="1"/>
        </p:nvSpPr>
        <p:spPr>
          <a:xfrm>
            <a:off x="5207000" y="4064000"/>
            <a:ext cx="3200400" cy="1079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8" name="Grafik 37">
            <a:extLst>
              <a:ext uri="{FF2B5EF4-FFF2-40B4-BE49-F238E27FC236}">
                <a16:creationId xmlns:a16="http://schemas.microsoft.com/office/drawing/2014/main" id="{31492AB0-7B02-C047-9A95-FAF70C8D8A54}"/>
              </a:ext>
            </a:extLst>
          </p:cNvPr>
          <p:cNvPicPr>
            <a:picLocks noChangeAspect="1"/>
          </p:cNvPicPr>
          <p:nvPr userDrawn="1"/>
        </p:nvPicPr>
        <p:blipFill>
          <a:blip r:embed="rId5"/>
          <a:stretch>
            <a:fillRect/>
          </a:stretch>
        </p:blipFill>
        <p:spPr>
          <a:xfrm>
            <a:off x="-264862" y="733269"/>
            <a:ext cx="6747304" cy="6661461"/>
          </a:xfrm>
          <a:prstGeom prst="rect">
            <a:avLst/>
          </a:prstGeom>
        </p:spPr>
      </p:pic>
      <p:sp>
        <p:nvSpPr>
          <p:cNvPr id="2" name="Title 1"/>
          <p:cNvSpPr>
            <a:spLocks noGrp="1"/>
          </p:cNvSpPr>
          <p:nvPr>
            <p:ph type="ctrTitle" hasCustomPrompt="1"/>
          </p:nvPr>
        </p:nvSpPr>
        <p:spPr>
          <a:xfrm>
            <a:off x="250825" y="2876550"/>
            <a:ext cx="4859057" cy="1541626"/>
          </a:xfrm>
        </p:spPr>
        <p:txBody>
          <a:bodyPr anchor="b" anchorCtr="0"/>
          <a:lstStyle>
            <a:lvl1pPr algn="l">
              <a:defRPr sz="3500" b="1" i="0" spc="0" baseline="0">
                <a:solidFill>
                  <a:schemeClr val="bg1"/>
                </a:solidFill>
                <a:latin typeface="Calibri" panose="020F0502020204030204" pitchFamily="34" charset="0"/>
                <a:cs typeface="Calibri" panose="020F0502020204030204" pitchFamily="34" charset="0"/>
              </a:defRPr>
            </a:lvl1pPr>
          </a:lstStyle>
          <a:p>
            <a:r>
              <a:rPr lang="de-DE" dirty="0"/>
              <a:t>PRÄSENTATIONSTITEL BEARBEITEN</a:t>
            </a:r>
            <a:endParaRPr lang="en-US" dirty="0"/>
          </a:p>
        </p:txBody>
      </p:sp>
      <p:sp>
        <p:nvSpPr>
          <p:cNvPr id="15" name="Textplatzhalter 14">
            <a:extLst>
              <a:ext uri="{FF2B5EF4-FFF2-40B4-BE49-F238E27FC236}">
                <a16:creationId xmlns:a16="http://schemas.microsoft.com/office/drawing/2014/main" id="{64E9B235-21E8-9341-A119-8338AD853901}"/>
              </a:ext>
            </a:extLst>
          </p:cNvPr>
          <p:cNvSpPr>
            <a:spLocks noGrp="1"/>
          </p:cNvSpPr>
          <p:nvPr>
            <p:ph type="body" sz="quarter" idx="14" hasCustomPrompt="1"/>
          </p:nvPr>
        </p:nvSpPr>
        <p:spPr>
          <a:xfrm>
            <a:off x="250825" y="4430210"/>
            <a:ext cx="2514146" cy="379256"/>
          </a:xfrm>
        </p:spPr>
        <p:txBody>
          <a:bodyPr wrap="none" lIns="0" tIns="0" rIns="0" bIns="0" anchor="ctr" anchorCtr="0">
            <a:normAutofit/>
          </a:bodyPr>
          <a:lstStyle>
            <a:lvl1pPr marL="0" indent="0">
              <a:buNone/>
              <a:defRPr sz="2100" b="0" i="0" spc="100" baseline="0">
                <a:solidFill>
                  <a:schemeClr val="bg1"/>
                </a:solidFill>
                <a:latin typeface="Calibri" panose="020F0502020204030204" pitchFamily="34" charset="0"/>
                <a:cs typeface="Calibri" panose="020F0502020204030204" pitchFamily="34" charset="0"/>
              </a:defRPr>
            </a:lvl1pPr>
          </a:lstStyle>
          <a:p>
            <a:r>
              <a:rPr lang="de-DE" dirty="0"/>
              <a:t>Datum</a:t>
            </a:r>
          </a:p>
        </p:txBody>
      </p:sp>
      <p:pic>
        <p:nvPicPr>
          <p:cNvPr id="5" name="Grafik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79775" y="3549106"/>
            <a:ext cx="2964225" cy="1594394"/>
          </a:xfrm>
          <a:prstGeom prst="rect">
            <a:avLst/>
          </a:prstGeom>
        </p:spPr>
      </p:pic>
    </p:spTree>
    <p:extLst>
      <p:ext uri="{BB962C8B-B14F-4D97-AF65-F5344CB8AC3E}">
        <p14:creationId xmlns:p14="http://schemas.microsoft.com/office/powerpoint/2010/main" val="6333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C8A545D-DAD0-0540-AAC9-9A022508D0A1}"/>
              </a:ext>
            </a:extLst>
          </p:cNvPr>
          <p:cNvPicPr>
            <a:picLocks noChangeAspect="1"/>
          </p:cNvPicPr>
          <p:nvPr userDrawn="1"/>
        </p:nvPicPr>
        <p:blipFill>
          <a:blip r:embed="rId2"/>
          <a:stretch>
            <a:fillRect/>
          </a:stretch>
        </p:blipFill>
        <p:spPr>
          <a:xfrm>
            <a:off x="0" y="0"/>
            <a:ext cx="7143750" cy="5143500"/>
          </a:xfrm>
          <a:prstGeom prst="rect">
            <a:avLst/>
          </a:prstGeom>
        </p:spPr>
      </p:pic>
      <p:pic>
        <p:nvPicPr>
          <p:cNvPr id="34" name="Grafik 33">
            <a:extLst>
              <a:ext uri="{FF2B5EF4-FFF2-40B4-BE49-F238E27FC236}">
                <a16:creationId xmlns:a16="http://schemas.microsoft.com/office/drawing/2014/main" id="{A1E45744-6AD6-4F43-A343-971D23259787}"/>
              </a:ext>
            </a:extLst>
          </p:cNvPr>
          <p:cNvPicPr>
            <a:picLocks noChangeAspect="1"/>
          </p:cNvPicPr>
          <p:nvPr userDrawn="1"/>
        </p:nvPicPr>
        <p:blipFill>
          <a:blip r:embed="rId3"/>
          <a:stretch>
            <a:fillRect/>
          </a:stretch>
        </p:blipFill>
        <p:spPr>
          <a:xfrm>
            <a:off x="8173175" y="238618"/>
            <a:ext cx="720000" cy="720000"/>
          </a:xfrm>
          <a:prstGeom prst="rect">
            <a:avLst/>
          </a:prstGeom>
        </p:spPr>
      </p:pic>
      <p:sp>
        <p:nvSpPr>
          <p:cNvPr id="6" name="Rechteck 5">
            <a:extLst>
              <a:ext uri="{FF2B5EF4-FFF2-40B4-BE49-F238E27FC236}">
                <a16:creationId xmlns:a16="http://schemas.microsoft.com/office/drawing/2014/main" id="{A40B9E7E-0156-544E-8B23-4556027F32C5}"/>
              </a:ext>
            </a:extLst>
          </p:cNvPr>
          <p:cNvSpPr/>
          <p:nvPr userDrawn="1"/>
        </p:nvSpPr>
        <p:spPr>
          <a:xfrm>
            <a:off x="6825727" y="4651717"/>
            <a:ext cx="2318273" cy="494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Calibri" panose="02000503040000020004" pitchFamily="2" charset="0"/>
            </a:endParaRPr>
          </a:p>
        </p:txBody>
      </p:sp>
      <p:sp>
        <p:nvSpPr>
          <p:cNvPr id="5" name="Textfeld 4">
            <a:extLst>
              <a:ext uri="{FF2B5EF4-FFF2-40B4-BE49-F238E27FC236}">
                <a16:creationId xmlns:a16="http://schemas.microsoft.com/office/drawing/2014/main" id="{027B3B13-3C71-104B-92CD-29B6205299BB}"/>
              </a:ext>
            </a:extLst>
          </p:cNvPr>
          <p:cNvSpPr txBox="1"/>
          <p:nvPr userDrawn="1"/>
        </p:nvSpPr>
        <p:spPr>
          <a:xfrm>
            <a:off x="5705475" y="2190346"/>
            <a:ext cx="3187699" cy="2708434"/>
          </a:xfrm>
          <a:prstGeom prst="rect">
            <a:avLst/>
          </a:prstGeom>
          <a:noFill/>
        </p:spPr>
        <p:txBody>
          <a:bodyPr wrap="square" lIns="0" tIns="0" rIns="0" bIns="0" rtlCol="0" anchor="b">
            <a:spAutoFit/>
          </a:bodyPr>
          <a:lstStyle/>
          <a:p>
            <a:pPr algn="r"/>
            <a:r>
              <a:rPr lang="de-DE" sz="1100" b="0" i="0" kern="1200" dirty="0">
                <a:solidFill>
                  <a:srgbClr val="3C3C3B"/>
                </a:solidFill>
                <a:effectLst/>
                <a:latin typeface="Calibri" panose="020F0502020204030204" pitchFamily="34" charset="0"/>
                <a:ea typeface="+mn-ea"/>
                <a:cs typeface="Calibri" panose="020F0502020204030204" pitchFamily="34" charset="0"/>
              </a:rPr>
              <a:t>IG METALL </a:t>
            </a:r>
            <a:br>
              <a:rPr lang="de-DE" sz="1100" b="0" i="0" kern="1200" dirty="0">
                <a:solidFill>
                  <a:srgbClr val="3C3C3B"/>
                </a:solidFill>
                <a:effectLst/>
                <a:latin typeface="Calibri" panose="020F0502020204030204" pitchFamily="34" charset="0"/>
                <a:ea typeface="+mn-ea"/>
                <a:cs typeface="Calibri" panose="020F0502020204030204" pitchFamily="34" charset="0"/>
              </a:rPr>
            </a:br>
            <a:r>
              <a:rPr lang="de-DE" sz="1100" b="1" i="0" kern="1200" dirty="0">
                <a:solidFill>
                  <a:srgbClr val="3C3C3B"/>
                </a:solidFill>
                <a:effectLst/>
                <a:latin typeface="Calibri" panose="020F0502020204030204" pitchFamily="34" charset="0"/>
                <a:ea typeface="+mn-ea"/>
                <a:cs typeface="Calibri" panose="020F0502020204030204" pitchFamily="34" charset="0"/>
              </a:rPr>
              <a:t>Gliederung einfügen</a:t>
            </a:r>
          </a:p>
          <a:p>
            <a:pPr algn="r"/>
            <a:endParaRPr lang="de-DE" sz="1100" b="0" i="0" kern="1200" dirty="0">
              <a:solidFill>
                <a:srgbClr val="3C3C3B"/>
              </a:solidFill>
              <a:effectLst/>
              <a:latin typeface="Calibri" panose="020F0502020204030204" pitchFamily="34" charset="0"/>
              <a:ea typeface="+mn-ea"/>
              <a:cs typeface="Calibri" panose="020F0502020204030204" pitchFamily="34" charset="0"/>
            </a:endParaRPr>
          </a:p>
          <a:p>
            <a:pPr algn="r"/>
            <a:r>
              <a:rPr lang="de-DE" sz="1100" b="0" i="0" kern="1200" dirty="0">
                <a:solidFill>
                  <a:srgbClr val="3C3C3B"/>
                </a:solidFill>
                <a:effectLst/>
                <a:latin typeface="Calibri" panose="020F0502020204030204" pitchFamily="34" charset="0"/>
                <a:ea typeface="+mn-ea"/>
                <a:cs typeface="Calibri" panose="020F0502020204030204" pitchFamily="34" charset="0"/>
              </a:rPr>
              <a:t>Max Mustermann</a:t>
            </a:r>
            <a:br>
              <a:rPr lang="de-DE" sz="1100" b="0" i="0" kern="1200" dirty="0">
                <a:solidFill>
                  <a:srgbClr val="3C3C3B"/>
                </a:solidFill>
                <a:effectLst/>
                <a:latin typeface="Calibri" panose="020F0502020204030204" pitchFamily="34" charset="0"/>
                <a:ea typeface="+mn-ea"/>
                <a:cs typeface="Calibri" panose="020F0502020204030204" pitchFamily="34" charset="0"/>
              </a:rPr>
            </a:br>
            <a:r>
              <a:rPr lang="de-DE" sz="1100" b="0" i="0" kern="1200" dirty="0">
                <a:solidFill>
                  <a:srgbClr val="3C3C3B"/>
                </a:solidFill>
                <a:effectLst/>
                <a:latin typeface="Calibri" panose="020F0502020204030204" pitchFamily="34" charset="0"/>
                <a:ea typeface="+mn-ea"/>
                <a:cs typeface="Calibri" panose="020F0502020204030204" pitchFamily="34" charset="0"/>
              </a:rPr>
              <a:t>Musterstraße 12</a:t>
            </a:r>
            <a:br>
              <a:rPr lang="de-DE" sz="1100" b="0" i="0" kern="1200" dirty="0">
                <a:solidFill>
                  <a:srgbClr val="3C3C3B"/>
                </a:solidFill>
                <a:effectLst/>
                <a:latin typeface="Calibri" panose="020F0502020204030204" pitchFamily="34" charset="0"/>
                <a:ea typeface="+mn-ea"/>
                <a:cs typeface="Calibri" panose="020F0502020204030204" pitchFamily="34" charset="0"/>
              </a:rPr>
            </a:br>
            <a:r>
              <a:rPr lang="de-DE" sz="1100" b="0" i="0" kern="1200" dirty="0">
                <a:solidFill>
                  <a:srgbClr val="3C3C3B"/>
                </a:solidFill>
                <a:effectLst/>
                <a:latin typeface="Calibri" panose="020F0502020204030204" pitchFamily="34" charset="0"/>
                <a:ea typeface="+mn-ea"/>
                <a:cs typeface="Calibri" panose="020F0502020204030204" pitchFamily="34" charset="0"/>
              </a:rPr>
              <a:t>45678 Musterstadt</a:t>
            </a:r>
          </a:p>
          <a:p>
            <a:pPr algn="r"/>
            <a:endParaRPr lang="de-DE" sz="1100" b="0" i="0" kern="1200" dirty="0">
              <a:solidFill>
                <a:srgbClr val="3C3C3B"/>
              </a:solidFill>
              <a:effectLst/>
              <a:latin typeface="Calibri" panose="020F0502020204030204" pitchFamily="34" charset="0"/>
              <a:ea typeface="+mn-ea"/>
              <a:cs typeface="Calibri" panose="020F0502020204030204" pitchFamily="34" charset="0"/>
            </a:endParaRPr>
          </a:p>
          <a:p>
            <a:pPr algn="r"/>
            <a:r>
              <a:rPr lang="de-DE" sz="1100" b="0" i="0" kern="1200" dirty="0">
                <a:solidFill>
                  <a:srgbClr val="3C3C3B"/>
                </a:solidFill>
                <a:effectLst/>
                <a:latin typeface="Calibri" panose="020F0502020204030204" pitchFamily="34" charset="0"/>
                <a:ea typeface="+mn-ea"/>
                <a:cs typeface="Calibri" panose="020F0502020204030204" pitchFamily="34" charset="0"/>
              </a:rPr>
              <a:t>Tel 0123 456789-0</a:t>
            </a:r>
            <a:br>
              <a:rPr lang="de-DE" sz="1100" b="0" i="0" kern="1200" dirty="0">
                <a:solidFill>
                  <a:srgbClr val="3C3C3B"/>
                </a:solidFill>
                <a:effectLst/>
                <a:latin typeface="Calibri" panose="020F0502020204030204" pitchFamily="34" charset="0"/>
                <a:ea typeface="+mn-ea"/>
                <a:cs typeface="Calibri" panose="020F0502020204030204" pitchFamily="34" charset="0"/>
              </a:rPr>
            </a:br>
            <a:r>
              <a:rPr lang="de-DE" sz="1100" b="0" i="0" kern="1200" dirty="0">
                <a:solidFill>
                  <a:srgbClr val="3C3C3B"/>
                </a:solidFill>
                <a:effectLst/>
                <a:latin typeface="Calibri" panose="020F0502020204030204" pitchFamily="34" charset="0"/>
                <a:ea typeface="+mn-ea"/>
                <a:cs typeface="Calibri" panose="020F0502020204030204" pitchFamily="34" charset="0"/>
              </a:rPr>
              <a:t>max.mustermann@igmetall.de</a:t>
            </a:r>
          </a:p>
          <a:p>
            <a:pPr algn="r"/>
            <a:endParaRPr lang="de-DE" sz="1100" b="0" i="0" kern="1200" dirty="0">
              <a:solidFill>
                <a:srgbClr val="3C3C3B"/>
              </a:solidFill>
              <a:effectLst/>
              <a:latin typeface="Calibri" panose="020F0502020204030204" pitchFamily="34" charset="0"/>
              <a:ea typeface="+mn-ea"/>
              <a:cs typeface="Calibri" panose="020F0502020204030204" pitchFamily="34" charset="0"/>
            </a:endParaRPr>
          </a:p>
          <a:p>
            <a:pPr algn="r"/>
            <a:r>
              <a:rPr lang="de-DE" sz="600" b="1" i="0" kern="1200" dirty="0">
                <a:solidFill>
                  <a:srgbClr val="3C3C3B"/>
                </a:solidFill>
                <a:effectLst/>
                <a:latin typeface="Calibri" panose="020F0502020204030204" pitchFamily="34" charset="0"/>
                <a:ea typeface="+mn-ea"/>
                <a:cs typeface="Calibri" panose="020F0502020204030204" pitchFamily="34" charset="0"/>
              </a:rPr>
              <a:t>Impressum</a:t>
            </a:r>
          </a:p>
          <a:p>
            <a:pPr algn="r"/>
            <a:r>
              <a:rPr lang="de-DE" sz="600" b="0" i="0" kern="1200" dirty="0">
                <a:solidFill>
                  <a:srgbClr val="3C3C3B"/>
                </a:solidFill>
                <a:effectLst/>
                <a:latin typeface="Calibri" panose="020F0502020204030204" pitchFamily="34" charset="0"/>
                <a:ea typeface="+mn-ea"/>
                <a:cs typeface="Calibri" panose="020F0502020204030204" pitchFamily="34" charset="0"/>
              </a:rPr>
              <a:t>IG Metall</a:t>
            </a:r>
          </a:p>
          <a:p>
            <a:pPr algn="r"/>
            <a:r>
              <a:rPr lang="de-DE" sz="600" b="0" i="0" kern="1200" dirty="0">
                <a:solidFill>
                  <a:srgbClr val="3C3C3B"/>
                </a:solidFill>
                <a:effectLst/>
                <a:latin typeface="Calibri" panose="020F0502020204030204" pitchFamily="34" charset="0"/>
                <a:ea typeface="+mn-ea"/>
                <a:cs typeface="Calibri" panose="020F0502020204030204" pitchFamily="34" charset="0"/>
              </a:rPr>
              <a:t>Wilhelm-Leuschner-Str. 79, 60329 Frankfurt am Main</a:t>
            </a:r>
          </a:p>
          <a:p>
            <a:pPr algn="r"/>
            <a:r>
              <a:rPr lang="de-DE" sz="600" b="0" i="0" kern="1200" dirty="0">
                <a:solidFill>
                  <a:srgbClr val="3C3C3B"/>
                </a:solidFill>
                <a:effectLst/>
                <a:latin typeface="Calibri" panose="020F0502020204030204" pitchFamily="34" charset="0"/>
                <a:ea typeface="+mn-ea"/>
                <a:cs typeface="Calibri" panose="020F0502020204030204" pitchFamily="34" charset="0"/>
              </a:rPr>
              <a:t>Vertreten durch den Vorstand, 1. Vorsitzender: Jörg Hofmann</a:t>
            </a:r>
          </a:p>
          <a:p>
            <a:pPr algn="r"/>
            <a:r>
              <a:rPr lang="de-DE" sz="600" b="0" i="0" kern="1200" dirty="0">
                <a:solidFill>
                  <a:srgbClr val="3C3C3B"/>
                </a:solidFill>
                <a:effectLst/>
                <a:latin typeface="Calibri" panose="020F0502020204030204" pitchFamily="34" charset="0"/>
                <a:ea typeface="+mn-ea"/>
                <a:cs typeface="Calibri" panose="020F0502020204030204" pitchFamily="34" charset="0"/>
              </a:rPr>
              <a:t>Kontakt: vorstand@igmetall.de</a:t>
            </a:r>
          </a:p>
          <a:p>
            <a:pPr algn="r"/>
            <a:endParaRPr lang="de-DE" sz="600" b="0" i="0" kern="1200" dirty="0">
              <a:solidFill>
                <a:srgbClr val="3C3C3B"/>
              </a:solidFill>
              <a:effectLst/>
              <a:latin typeface="Calibri" panose="020F0502020204030204" pitchFamily="34" charset="0"/>
              <a:ea typeface="+mn-ea"/>
              <a:cs typeface="Calibri" panose="020F0502020204030204" pitchFamily="34" charset="0"/>
            </a:endParaRPr>
          </a:p>
          <a:p>
            <a:pPr algn="r"/>
            <a:r>
              <a:rPr lang="de-DE" sz="600" b="0" i="0" kern="1200" dirty="0" err="1">
                <a:solidFill>
                  <a:srgbClr val="3C3C3B"/>
                </a:solidFill>
                <a:effectLst/>
                <a:latin typeface="Calibri" panose="020F0502020204030204" pitchFamily="34" charset="0"/>
                <a:ea typeface="+mn-ea"/>
                <a:cs typeface="Calibri" panose="020F0502020204030204" pitchFamily="34" charset="0"/>
              </a:rPr>
              <a:t>V.i.S.d.P</a:t>
            </a:r>
            <a:r>
              <a:rPr lang="de-DE" sz="600" b="0" i="0" kern="1200" dirty="0">
                <a:solidFill>
                  <a:srgbClr val="3C3C3B"/>
                </a:solidFill>
                <a:effectLst/>
                <a:latin typeface="Calibri" panose="020F0502020204030204" pitchFamily="34" charset="0"/>
                <a:ea typeface="+mn-ea"/>
                <a:cs typeface="Calibri" panose="020F0502020204030204" pitchFamily="34" charset="0"/>
              </a:rPr>
              <a:t>. / Verantwortlich nach § 18 Abs. 2 </a:t>
            </a:r>
            <a:r>
              <a:rPr lang="de-DE" sz="600" b="0" i="0" kern="1200" dirty="0" err="1">
                <a:solidFill>
                  <a:srgbClr val="3C3C3B"/>
                </a:solidFill>
                <a:effectLst/>
                <a:latin typeface="Calibri" panose="020F0502020204030204" pitchFamily="34" charset="0"/>
                <a:ea typeface="+mn-ea"/>
                <a:cs typeface="Calibri" panose="020F0502020204030204" pitchFamily="34" charset="0"/>
              </a:rPr>
              <a:t>MStV</a:t>
            </a:r>
            <a:r>
              <a:rPr lang="de-DE" sz="600" b="0" i="0" kern="1200" dirty="0">
                <a:solidFill>
                  <a:srgbClr val="3C3C3B"/>
                </a:solidFill>
                <a:effectLst/>
                <a:latin typeface="Calibri" panose="020F0502020204030204" pitchFamily="34" charset="0"/>
                <a:ea typeface="+mn-ea"/>
                <a:cs typeface="Calibri" panose="020F0502020204030204" pitchFamily="34" charset="0"/>
              </a:rPr>
              <a:t>: </a:t>
            </a:r>
          </a:p>
          <a:p>
            <a:pPr algn="r"/>
            <a:r>
              <a:rPr lang="de-DE" sz="600" b="0" i="0" kern="1200" dirty="0">
                <a:solidFill>
                  <a:srgbClr val="3C3C3B"/>
                </a:solidFill>
                <a:effectLst/>
                <a:latin typeface="Calibri" panose="020F0502020204030204" pitchFamily="34" charset="0"/>
                <a:ea typeface="+mn-ea"/>
                <a:cs typeface="Calibri" panose="020F0502020204030204" pitchFamily="34" charset="0"/>
              </a:rPr>
              <a:t>Vorname Nachname</a:t>
            </a:r>
          </a:p>
          <a:p>
            <a:pPr algn="r"/>
            <a:r>
              <a:rPr lang="de-DE" sz="600" b="0" i="0" kern="1200" dirty="0">
                <a:solidFill>
                  <a:srgbClr val="3C3C3B"/>
                </a:solidFill>
                <a:effectLst/>
                <a:latin typeface="Calibri" panose="020F0502020204030204" pitchFamily="34" charset="0"/>
                <a:ea typeface="+mn-ea"/>
                <a:cs typeface="Calibri" panose="020F0502020204030204" pitchFamily="34" charset="0"/>
              </a:rPr>
              <a:t>Gliederung/Funktion</a:t>
            </a:r>
          </a:p>
          <a:p>
            <a:pPr algn="r"/>
            <a:r>
              <a:rPr lang="de-DE" sz="600" b="0" i="0" kern="1200" dirty="0">
                <a:solidFill>
                  <a:srgbClr val="3C3C3B"/>
                </a:solidFill>
                <a:effectLst/>
                <a:latin typeface="Calibri" panose="020F0502020204030204" pitchFamily="34" charset="0"/>
                <a:ea typeface="+mn-ea"/>
                <a:cs typeface="Calibri" panose="020F0502020204030204" pitchFamily="34" charset="0"/>
              </a:rPr>
              <a:t>Musterstraße 123, 12345 Musterstadt</a:t>
            </a:r>
          </a:p>
          <a:p>
            <a:pPr algn="r"/>
            <a:r>
              <a:rPr lang="de-DE" sz="600" b="0" i="0" kern="1200" dirty="0">
                <a:solidFill>
                  <a:srgbClr val="3C3C3B"/>
                </a:solidFill>
                <a:effectLst/>
                <a:latin typeface="Calibri" panose="020F0502020204030204" pitchFamily="34" charset="0"/>
                <a:ea typeface="+mn-ea"/>
                <a:cs typeface="Calibri" panose="020F0502020204030204" pitchFamily="34" charset="0"/>
              </a:rPr>
              <a:t>Kontakt: </a:t>
            </a:r>
            <a:r>
              <a:rPr lang="de-DE" sz="600" b="0" i="0" kern="1200" dirty="0" err="1">
                <a:solidFill>
                  <a:srgbClr val="3C3C3B"/>
                </a:solidFill>
                <a:effectLst/>
                <a:latin typeface="Calibri" panose="020F0502020204030204" pitchFamily="34" charset="0"/>
                <a:ea typeface="+mn-ea"/>
                <a:cs typeface="Calibri" panose="020F0502020204030204" pitchFamily="34" charset="0"/>
              </a:rPr>
              <a:t>muster@igmetall.de</a:t>
            </a:r>
            <a:endParaRPr lang="de-DE" sz="600" b="0" i="0" kern="1200" dirty="0">
              <a:solidFill>
                <a:srgbClr val="3C3C3B"/>
              </a:solidFill>
              <a:effectLst/>
              <a:latin typeface="Calibri" panose="020F0502020204030204" pitchFamily="34" charset="0"/>
              <a:ea typeface="+mn-ea"/>
              <a:cs typeface="Calibri" panose="020F0502020204030204" pitchFamily="34" charset="0"/>
            </a:endParaRPr>
          </a:p>
        </p:txBody>
      </p:sp>
      <p:sp>
        <p:nvSpPr>
          <p:cNvPr id="7" name="Title 1">
            <a:extLst>
              <a:ext uri="{FF2B5EF4-FFF2-40B4-BE49-F238E27FC236}">
                <a16:creationId xmlns:a16="http://schemas.microsoft.com/office/drawing/2014/main" id="{C68D3693-BBC6-414A-8E27-D8298EF983B2}"/>
              </a:ext>
            </a:extLst>
          </p:cNvPr>
          <p:cNvSpPr>
            <a:spLocks noGrp="1"/>
          </p:cNvSpPr>
          <p:nvPr>
            <p:ph type="ctrTitle" hasCustomPrompt="1"/>
          </p:nvPr>
        </p:nvSpPr>
        <p:spPr>
          <a:xfrm>
            <a:off x="250825" y="1603659"/>
            <a:ext cx="4859057" cy="2524062"/>
          </a:xfrm>
        </p:spPr>
        <p:txBody>
          <a:bodyPr anchor="ctr" anchorCtr="0"/>
          <a:lstStyle>
            <a:lvl1pPr algn="l">
              <a:defRPr sz="3500" b="1" i="0" spc="0" baseline="0">
                <a:solidFill>
                  <a:schemeClr val="bg1"/>
                </a:solidFill>
                <a:latin typeface="Calibri" panose="020F0502020204030204" pitchFamily="34" charset="0"/>
                <a:cs typeface="Calibri" panose="020F0502020204030204" pitchFamily="34" charset="0"/>
              </a:defRPr>
            </a:lvl1pPr>
          </a:lstStyle>
          <a:p>
            <a:r>
              <a:rPr lang="de-DE" dirty="0"/>
              <a:t>VIELEN DANK FÜR IHRE</a:t>
            </a:r>
            <a:br>
              <a:rPr lang="de-DE" dirty="0"/>
            </a:br>
            <a:r>
              <a:rPr lang="de-DE" dirty="0"/>
              <a:t>AUFMERKSAMKEIT.</a:t>
            </a:r>
            <a:endParaRPr lang="en-US" dirty="0"/>
          </a:p>
        </p:txBody>
      </p:sp>
    </p:spTree>
    <p:extLst>
      <p:ext uri="{BB962C8B-B14F-4D97-AF65-F5344CB8AC3E}">
        <p14:creationId xmlns:p14="http://schemas.microsoft.com/office/powerpoint/2010/main" val="1809638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ohne Bi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80AA2AEA-20EE-1F47-ACF4-0C99D615D47D}"/>
              </a:ext>
            </a:extLst>
          </p:cNvPr>
          <p:cNvPicPr>
            <a:picLocks noChangeAspect="1"/>
          </p:cNvPicPr>
          <p:nvPr userDrawn="1"/>
        </p:nvPicPr>
        <p:blipFill>
          <a:blip r:embed="rId2"/>
          <a:stretch>
            <a:fillRect/>
          </a:stretch>
        </p:blipFill>
        <p:spPr>
          <a:xfrm>
            <a:off x="0" y="0"/>
            <a:ext cx="7143750" cy="5143500"/>
          </a:xfrm>
          <a:prstGeom prst="rect">
            <a:avLst/>
          </a:prstGeom>
        </p:spPr>
      </p:pic>
      <p:sp>
        <p:nvSpPr>
          <p:cNvPr id="2" name="Title 1"/>
          <p:cNvSpPr>
            <a:spLocks noGrp="1"/>
          </p:cNvSpPr>
          <p:nvPr>
            <p:ph type="ctrTitle" hasCustomPrompt="1"/>
          </p:nvPr>
        </p:nvSpPr>
        <p:spPr>
          <a:xfrm>
            <a:off x="250825" y="2374211"/>
            <a:ext cx="6591039" cy="961628"/>
          </a:xfrm>
        </p:spPr>
        <p:txBody>
          <a:bodyPr anchor="ctr" anchorCtr="0"/>
          <a:lstStyle>
            <a:lvl1pPr algn="l">
              <a:defRPr sz="3500" spc="0" baseline="0">
                <a:solidFill>
                  <a:schemeClr val="bg1"/>
                </a:solidFill>
              </a:defRPr>
            </a:lvl1pPr>
          </a:lstStyle>
          <a:p>
            <a:r>
              <a:rPr lang="de-DE" dirty="0"/>
              <a:t>PRÄSENTATIONSTITEL </a:t>
            </a:r>
            <a:br>
              <a:rPr lang="de-DE" dirty="0"/>
            </a:br>
            <a:r>
              <a:rPr lang="de-DE" dirty="0"/>
              <a:t>BEARBEITEN</a:t>
            </a:r>
            <a:endParaRPr lang="en-US" dirty="0"/>
          </a:p>
        </p:txBody>
      </p:sp>
      <p:sp>
        <p:nvSpPr>
          <p:cNvPr id="15" name="Textplatzhalter 14">
            <a:extLst>
              <a:ext uri="{FF2B5EF4-FFF2-40B4-BE49-F238E27FC236}">
                <a16:creationId xmlns:a16="http://schemas.microsoft.com/office/drawing/2014/main" id="{64E9B235-21E8-9341-A119-8338AD853901}"/>
              </a:ext>
            </a:extLst>
          </p:cNvPr>
          <p:cNvSpPr>
            <a:spLocks noGrp="1"/>
          </p:cNvSpPr>
          <p:nvPr>
            <p:ph type="body" sz="quarter" idx="14" hasCustomPrompt="1"/>
          </p:nvPr>
        </p:nvSpPr>
        <p:spPr>
          <a:xfrm>
            <a:off x="250825" y="3352934"/>
            <a:ext cx="2514146" cy="347696"/>
          </a:xfrm>
        </p:spPr>
        <p:txBody>
          <a:bodyPr wrap="none" lIns="0" tIns="0" rIns="0" bIns="0" anchor="ctr" anchorCtr="0">
            <a:normAutofit/>
          </a:bodyPr>
          <a:lstStyle>
            <a:lvl1pPr marL="0" indent="0">
              <a:buNone/>
              <a:defRPr sz="2100" b="0" i="0" spc="100" baseline="0">
                <a:solidFill>
                  <a:schemeClr val="bg1"/>
                </a:solidFill>
                <a:latin typeface="Calibri" panose="020F0502020204030204" pitchFamily="34" charset="0"/>
                <a:cs typeface="Calibri" panose="020F0502020204030204" pitchFamily="34" charset="0"/>
              </a:defRPr>
            </a:lvl1pPr>
          </a:lstStyle>
          <a:p>
            <a:r>
              <a:rPr lang="de-DE" dirty="0"/>
              <a:t>Datum</a:t>
            </a:r>
          </a:p>
        </p:txBody>
      </p:sp>
      <p:pic>
        <p:nvPicPr>
          <p:cNvPr id="5" name="Grafik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22597" y="50344"/>
            <a:ext cx="2654728" cy="1087417"/>
          </a:xfrm>
          <a:prstGeom prst="rect">
            <a:avLst/>
          </a:prstGeom>
        </p:spPr>
      </p:pic>
    </p:spTree>
    <p:extLst>
      <p:ext uri="{BB962C8B-B14F-4D97-AF65-F5344CB8AC3E}">
        <p14:creationId xmlns:p14="http://schemas.microsoft.com/office/powerpoint/2010/main" val="1197431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ischentitel">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2A6C4DE8-63EB-944F-9420-AFA164894E16}"/>
              </a:ext>
            </a:extLst>
          </p:cNvPr>
          <p:cNvPicPr>
            <a:picLocks noChangeAspect="1"/>
          </p:cNvPicPr>
          <p:nvPr userDrawn="1"/>
        </p:nvPicPr>
        <p:blipFill>
          <a:blip r:embed="rId2"/>
          <a:stretch>
            <a:fillRect/>
          </a:stretch>
        </p:blipFill>
        <p:spPr>
          <a:xfrm>
            <a:off x="0" y="0"/>
            <a:ext cx="7143750" cy="5143500"/>
          </a:xfrm>
          <a:prstGeom prst="rect">
            <a:avLst/>
          </a:prstGeom>
        </p:spPr>
      </p:pic>
      <p:pic>
        <p:nvPicPr>
          <p:cNvPr id="34" name="Grafik 33">
            <a:extLst>
              <a:ext uri="{FF2B5EF4-FFF2-40B4-BE49-F238E27FC236}">
                <a16:creationId xmlns:a16="http://schemas.microsoft.com/office/drawing/2014/main" id="{A1E45744-6AD6-4F43-A343-971D23259787}"/>
              </a:ext>
            </a:extLst>
          </p:cNvPr>
          <p:cNvPicPr>
            <a:picLocks noChangeAspect="1"/>
          </p:cNvPicPr>
          <p:nvPr userDrawn="1"/>
        </p:nvPicPr>
        <p:blipFill>
          <a:blip r:embed="rId3"/>
          <a:stretch>
            <a:fillRect/>
          </a:stretch>
        </p:blipFill>
        <p:spPr>
          <a:xfrm>
            <a:off x="8173175" y="238618"/>
            <a:ext cx="720000" cy="720000"/>
          </a:xfrm>
          <a:prstGeom prst="rect">
            <a:avLst/>
          </a:prstGeom>
        </p:spPr>
      </p:pic>
      <p:sp>
        <p:nvSpPr>
          <p:cNvPr id="2" name="Title 1"/>
          <p:cNvSpPr>
            <a:spLocks noGrp="1"/>
          </p:cNvSpPr>
          <p:nvPr>
            <p:ph type="ctrTitle" hasCustomPrompt="1"/>
          </p:nvPr>
        </p:nvSpPr>
        <p:spPr>
          <a:xfrm>
            <a:off x="250825" y="1603659"/>
            <a:ext cx="4859057" cy="2524062"/>
          </a:xfrm>
        </p:spPr>
        <p:txBody>
          <a:bodyPr anchor="ctr" anchorCtr="0"/>
          <a:lstStyle>
            <a:lvl1pPr algn="l">
              <a:defRPr sz="3500" b="1" i="0" spc="0" baseline="0">
                <a:solidFill>
                  <a:schemeClr val="bg1"/>
                </a:solidFill>
                <a:latin typeface="Calibri" panose="020F0502020204030204" pitchFamily="34" charset="0"/>
                <a:cs typeface="Calibri" panose="020F0502020204030204" pitchFamily="34" charset="0"/>
              </a:defRPr>
            </a:lvl1pPr>
          </a:lstStyle>
          <a:p>
            <a:r>
              <a:rPr lang="de-DE" dirty="0"/>
              <a:t>ZWISCHENTITEL BEARBEITEN</a:t>
            </a:r>
            <a:endParaRPr lang="en-US" dirty="0"/>
          </a:p>
        </p:txBody>
      </p:sp>
    </p:spTree>
    <p:extLst>
      <p:ext uri="{BB962C8B-B14F-4D97-AF65-F5344CB8AC3E}">
        <p14:creationId xmlns:p14="http://schemas.microsoft.com/office/powerpoint/2010/main" val="366517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080000"/>
            <a:ext cx="8642349" cy="454025"/>
          </a:xfrm>
        </p:spPr>
        <p:txBody>
          <a:bodyPr/>
          <a:lstStyle>
            <a:lvl1pPr>
              <a:defRPr spc="0" baseline="0"/>
            </a:lvl1pPr>
          </a:lstStyle>
          <a:p>
            <a:r>
              <a:rPr lang="de-DE" dirty="0"/>
              <a:t>TITEL BEARBEITEN</a:t>
            </a:r>
            <a:endParaRPr lang="en-US" dirty="0"/>
          </a:p>
        </p:txBody>
      </p:sp>
      <p:sp>
        <p:nvSpPr>
          <p:cNvPr id="3" name="Content Placeholder 2"/>
          <p:cNvSpPr>
            <a:spLocks noGrp="1"/>
          </p:cNvSpPr>
          <p:nvPr>
            <p:ph idx="1"/>
          </p:nvPr>
        </p:nvSpPr>
        <p:spPr>
          <a:xfrm>
            <a:off x="250825" y="2299168"/>
            <a:ext cx="8642349" cy="2119409"/>
          </a:xfrm>
        </p:spPr>
        <p:txBody>
          <a:bodyPr lIns="0" tIns="0" rIns="0" bIns="0">
            <a:normAutofit/>
          </a:bodyPr>
          <a:lstStyle>
            <a:lvl1pPr marL="280800" indent="-279450">
              <a:spcBef>
                <a:spcPts val="750"/>
              </a:spcBef>
              <a:buSzPct val="90000"/>
              <a:buFontTx/>
              <a:buBlip>
                <a:blip r:embed="rId2"/>
              </a:buBlip>
              <a:defRPr sz="1800" b="0" i="0">
                <a:solidFill>
                  <a:srgbClr val="3C3C3B"/>
                </a:solidFill>
                <a:latin typeface="Calibri" panose="020F0502020204030204" pitchFamily="34" charset="0"/>
                <a:cs typeface="Calibri" panose="020F0502020204030204" pitchFamily="34" charset="0"/>
              </a:defRPr>
            </a:lvl1pPr>
            <a:lvl2pPr marL="586350" indent="-279450">
              <a:spcBef>
                <a:spcPts val="750"/>
              </a:spcBef>
              <a:buSzPct val="90000"/>
              <a:buFontTx/>
              <a:buBlip>
                <a:blip r:embed="rId2"/>
              </a:buBlip>
              <a:defRPr sz="1800" b="0" i="0">
                <a:solidFill>
                  <a:srgbClr val="3C3C3B"/>
                </a:solidFill>
                <a:latin typeface="Calibri" panose="020F0502020204030204" pitchFamily="34" charset="0"/>
                <a:cs typeface="Calibri" panose="020F0502020204030204" pitchFamily="34" charset="0"/>
              </a:defRPr>
            </a:lvl2pPr>
            <a:lvl3pPr marL="899550" indent="-285750">
              <a:spcBef>
                <a:spcPts val="750"/>
              </a:spcBef>
              <a:buFontTx/>
              <a:buBlip>
                <a:blip r:embed="rId2"/>
              </a:buBlip>
              <a:defRPr b="0" i="0">
                <a:solidFill>
                  <a:srgbClr val="3C3C3B"/>
                </a:solidFill>
                <a:latin typeface="Calibri" panose="020F0502020204030204" pitchFamily="34" charset="0"/>
                <a:cs typeface="Calibri" panose="020F0502020204030204" pitchFamily="34" charset="0"/>
              </a:defRPr>
            </a:lvl3pPr>
            <a:lvl4pPr marL="1200150" indent="-279450">
              <a:spcBef>
                <a:spcPts val="750"/>
              </a:spcBef>
              <a:buFontTx/>
              <a:buBlip>
                <a:blip r:embed="rId2"/>
              </a:buBlip>
              <a:defRPr b="0" i="0">
                <a:solidFill>
                  <a:srgbClr val="3C3C3B"/>
                </a:solidFill>
                <a:latin typeface="Calibri" panose="020F0502020204030204" pitchFamily="34" charset="0"/>
                <a:cs typeface="Calibri" panose="020F0502020204030204" pitchFamily="34" charset="0"/>
              </a:defRPr>
            </a:lvl4pPr>
            <a:lvl5pPr marL="1471050">
              <a:spcBef>
                <a:spcPts val="750"/>
              </a:spcBef>
              <a:defRPr b="0" i="0">
                <a:solidFill>
                  <a:srgbClr val="3C3C3B"/>
                </a:solidFill>
                <a:latin typeface="Calibri" panose="020F0502020204030204" pitchFamily="34" charset="0"/>
                <a:cs typeface="Calibri" panose="020F0502020204030204" pitchFamily="34" charset="0"/>
              </a:defRPr>
            </a:lvl5pPr>
          </a:lstStyle>
          <a:p>
            <a:pPr lvl="0"/>
            <a:r>
              <a:rPr lang="de-DE"/>
              <a:t>Formatvorlagen des Textmasters bearbeiten</a:t>
            </a:r>
          </a:p>
        </p:txBody>
      </p:sp>
      <p:sp>
        <p:nvSpPr>
          <p:cNvPr id="9" name="Textplatzhalter 8">
            <a:extLst>
              <a:ext uri="{FF2B5EF4-FFF2-40B4-BE49-F238E27FC236}">
                <a16:creationId xmlns:a16="http://schemas.microsoft.com/office/drawing/2014/main" id="{CBAFFCE6-5B0A-D047-AF37-74CD899250A6}"/>
              </a:ext>
            </a:extLst>
          </p:cNvPr>
          <p:cNvSpPr>
            <a:spLocks noGrp="1"/>
          </p:cNvSpPr>
          <p:nvPr>
            <p:ph type="body" sz="quarter" idx="13" hasCustomPrompt="1"/>
          </p:nvPr>
        </p:nvSpPr>
        <p:spPr>
          <a:xfrm>
            <a:off x="250825" y="1544968"/>
            <a:ext cx="8642349" cy="495300"/>
          </a:xfrm>
        </p:spPr>
        <p:txBody>
          <a:bodyPr lIns="0" tIns="0" rIns="0" bIns="0" anchor="t" anchorCtr="0">
            <a:noAutofit/>
          </a:bodyPr>
          <a:lstStyle>
            <a:lvl1pPr marL="0" indent="0">
              <a:buNone/>
              <a:defRPr sz="2100" b="0" i="0" spc="100" baseline="0">
                <a:latin typeface="Calibri" panose="020F0502020204030204" pitchFamily="34" charset="0"/>
                <a:cs typeface="Calibri" panose="020F0502020204030204" pitchFamily="34" charset="0"/>
              </a:defRPr>
            </a:lvl1pPr>
          </a:lstStyle>
          <a:p>
            <a:r>
              <a:rPr lang="de-DE" dirty="0"/>
              <a:t>Unterzeile einfügen</a:t>
            </a:r>
          </a:p>
        </p:txBody>
      </p:sp>
      <p:sp>
        <p:nvSpPr>
          <p:cNvPr id="8" name="Textplatzhalter 3">
            <a:extLst>
              <a:ext uri="{FF2B5EF4-FFF2-40B4-BE49-F238E27FC236}">
                <a16:creationId xmlns:a16="http://schemas.microsoft.com/office/drawing/2014/main" id="{D7486DF0-5739-C444-8591-8165BD759D7F}"/>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Calibri" panose="020F0502020204030204" pitchFamily="34" charset="0"/>
                <a:cs typeface="Calibri" panose="020F0502020204030204" pitchFamily="34" charset="0"/>
              </a:rPr>
              <a:pPr algn="ctr"/>
              <a:t>‹Nr.›</a:t>
            </a:fld>
            <a:endParaRPr lang="de-DE"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693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und Bilder in Dreiecke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0824" y="2213003"/>
            <a:ext cx="4228968" cy="2228368"/>
          </a:xfrm>
        </p:spPr>
        <p:txBody>
          <a:bodyPr lIns="0" tIns="0" rIns="0" bIns="0">
            <a:noAutofit/>
          </a:bodyPr>
          <a:lstStyle>
            <a:lvl1pPr marL="243450">
              <a:defRPr b="0" i="0">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de-DE"/>
              <a:t>Formatvorlagen des Textmasters bearbeiten</a:t>
            </a:r>
          </a:p>
        </p:txBody>
      </p:sp>
      <p:sp>
        <p:nvSpPr>
          <p:cNvPr id="9" name="Textplatzhalter 8">
            <a:extLst>
              <a:ext uri="{FF2B5EF4-FFF2-40B4-BE49-F238E27FC236}">
                <a16:creationId xmlns:a16="http://schemas.microsoft.com/office/drawing/2014/main" id="{701916FA-D5D3-3649-805F-88EF80C0F85B}"/>
              </a:ext>
            </a:extLst>
          </p:cNvPr>
          <p:cNvSpPr>
            <a:spLocks noGrp="1"/>
          </p:cNvSpPr>
          <p:nvPr>
            <p:ph type="body" sz="quarter" idx="13" hasCustomPrompt="1"/>
          </p:nvPr>
        </p:nvSpPr>
        <p:spPr>
          <a:xfrm>
            <a:off x="250825" y="1579389"/>
            <a:ext cx="4228967" cy="495300"/>
          </a:xfrm>
        </p:spPr>
        <p:txBody>
          <a:bodyPr lIns="0" tIns="0" rIns="0" bIns="0" anchor="t" anchorCtr="0">
            <a:noAutofit/>
          </a:bodyPr>
          <a:lstStyle>
            <a:lvl1pPr marL="0" indent="0">
              <a:buNone/>
              <a:defRPr sz="2100" b="0" i="0" spc="100" baseline="0">
                <a:latin typeface="Calibri" panose="020F0502020204030204" pitchFamily="34" charset="0"/>
                <a:cs typeface="Calibri" panose="020F0502020204030204" pitchFamily="34" charset="0"/>
              </a:defRPr>
            </a:lvl1pPr>
          </a:lstStyle>
          <a:p>
            <a:r>
              <a:rPr lang="de-DE" dirty="0"/>
              <a:t>Unterzeile einfügen</a:t>
            </a:r>
          </a:p>
        </p:txBody>
      </p:sp>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Calibri" panose="020F0502020204030204" pitchFamily="34" charset="0"/>
                <a:cs typeface="Calibri" panose="020F0502020204030204" pitchFamily="34" charset="0"/>
              </a:rPr>
              <a:pPr algn="ctr"/>
              <a:t>‹Nr.›</a:t>
            </a:fld>
            <a:endParaRPr lang="de-DE" b="0" i="0" dirty="0">
              <a:latin typeface="Calibri" panose="020F0502020204030204" pitchFamily="34" charset="0"/>
              <a:cs typeface="Calibri" panose="020F0502020204030204" pitchFamily="34" charset="0"/>
            </a:endParaRP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1080000"/>
            <a:ext cx="4228967" cy="472175"/>
          </a:xfrm>
        </p:spPr>
        <p:txBody>
          <a:bodyPr/>
          <a:lstStyle>
            <a:lvl1pPr>
              <a:defRPr spc="0" baseline="0"/>
            </a:lvl1pPr>
          </a:lstStyle>
          <a:p>
            <a:r>
              <a:rPr lang="de-DE" dirty="0"/>
              <a:t>TITEL BEARBEITEN</a:t>
            </a:r>
            <a:endParaRPr lang="en-US" dirty="0"/>
          </a:p>
        </p:txBody>
      </p:sp>
      <p:sp>
        <p:nvSpPr>
          <p:cNvPr id="6" name="Bildplatzhalter 5">
            <a:extLst>
              <a:ext uri="{FF2B5EF4-FFF2-40B4-BE49-F238E27FC236}">
                <a16:creationId xmlns:a16="http://schemas.microsoft.com/office/drawing/2014/main" id="{1AFD7D0B-45C0-0649-BF63-2ABAFA50360B}"/>
              </a:ext>
            </a:extLst>
          </p:cNvPr>
          <p:cNvSpPr>
            <a:spLocks noGrp="1"/>
          </p:cNvSpPr>
          <p:nvPr>
            <p:ph type="pic" sz="quarter" idx="15"/>
          </p:nvPr>
        </p:nvSpPr>
        <p:spPr>
          <a:xfrm>
            <a:off x="5250569" y="1732138"/>
            <a:ext cx="3895208" cy="3908072"/>
          </a:xfrm>
          <a:custGeom>
            <a:avLst/>
            <a:gdLst>
              <a:gd name="connsiteX0" fmla="*/ 0 w 2844800"/>
              <a:gd name="connsiteY0" fmla="*/ 1492250 h 1492250"/>
              <a:gd name="connsiteX1" fmla="*/ 1422400 w 2844800"/>
              <a:gd name="connsiteY1" fmla="*/ 0 h 1492250"/>
              <a:gd name="connsiteX2" fmla="*/ 2844800 w 2844800"/>
              <a:gd name="connsiteY2" fmla="*/ 1492250 h 1492250"/>
              <a:gd name="connsiteX3" fmla="*/ 0 w 2844800"/>
              <a:gd name="connsiteY3" fmla="*/ 1492250 h 1492250"/>
              <a:gd name="connsiteX0" fmla="*/ 0 w 3719689"/>
              <a:gd name="connsiteY0" fmla="*/ 1492250 h 3366205"/>
              <a:gd name="connsiteX1" fmla="*/ 1422400 w 3719689"/>
              <a:gd name="connsiteY1" fmla="*/ 0 h 3366205"/>
              <a:gd name="connsiteX2" fmla="*/ 3719689 w 3719689"/>
              <a:gd name="connsiteY2" fmla="*/ 3366205 h 3366205"/>
              <a:gd name="connsiteX3" fmla="*/ 0 w 3719689"/>
              <a:gd name="connsiteY3" fmla="*/ 1492250 h 3366205"/>
              <a:gd name="connsiteX0" fmla="*/ 0 w 3905955"/>
              <a:gd name="connsiteY0" fmla="*/ 1938161 h 3812116"/>
              <a:gd name="connsiteX1" fmla="*/ 3905955 w 3905955"/>
              <a:gd name="connsiteY1" fmla="*/ 0 h 3812116"/>
              <a:gd name="connsiteX2" fmla="*/ 3719689 w 3905955"/>
              <a:gd name="connsiteY2" fmla="*/ 3812116 h 3812116"/>
              <a:gd name="connsiteX3" fmla="*/ 0 w 3905955"/>
              <a:gd name="connsiteY3" fmla="*/ 1938161 h 3812116"/>
              <a:gd name="connsiteX0" fmla="*/ 0 w 3905955"/>
              <a:gd name="connsiteY0" fmla="*/ 1938161 h 3496027"/>
              <a:gd name="connsiteX1" fmla="*/ 3905955 w 3905955"/>
              <a:gd name="connsiteY1" fmla="*/ 0 h 3496027"/>
              <a:gd name="connsiteX2" fmla="*/ 3900311 w 3905955"/>
              <a:gd name="connsiteY2" fmla="*/ 3496027 h 3496027"/>
              <a:gd name="connsiteX3" fmla="*/ 0 w 3905955"/>
              <a:gd name="connsiteY3" fmla="*/ 1938161 h 3496027"/>
              <a:gd name="connsiteX0" fmla="*/ 0 w 3900342"/>
              <a:gd name="connsiteY0" fmla="*/ 1830917 h 3388783"/>
              <a:gd name="connsiteX1" fmla="*/ 3821289 w 3900342"/>
              <a:gd name="connsiteY1" fmla="*/ 0 h 3388783"/>
              <a:gd name="connsiteX2" fmla="*/ 3900311 w 3900342"/>
              <a:gd name="connsiteY2" fmla="*/ 3388783 h 3388783"/>
              <a:gd name="connsiteX3" fmla="*/ 0 w 3900342"/>
              <a:gd name="connsiteY3" fmla="*/ 1830917 h 3388783"/>
              <a:gd name="connsiteX0" fmla="*/ 0 w 3900561"/>
              <a:gd name="connsiteY0" fmla="*/ 1932517 h 3490383"/>
              <a:gd name="connsiteX1" fmla="*/ 3894666 w 3900561"/>
              <a:gd name="connsiteY1" fmla="*/ 0 h 3490383"/>
              <a:gd name="connsiteX2" fmla="*/ 3900311 w 3900561"/>
              <a:gd name="connsiteY2" fmla="*/ 3490383 h 3490383"/>
              <a:gd name="connsiteX3" fmla="*/ 0 w 3900561"/>
              <a:gd name="connsiteY3" fmla="*/ 1932517 h 3490383"/>
              <a:gd name="connsiteX0" fmla="*/ 0 w 3895208"/>
              <a:gd name="connsiteY0" fmla="*/ 1932517 h 3908072"/>
              <a:gd name="connsiteX1" fmla="*/ 3894666 w 3895208"/>
              <a:gd name="connsiteY1" fmla="*/ 0 h 3908072"/>
              <a:gd name="connsiteX2" fmla="*/ 3894666 w 3895208"/>
              <a:gd name="connsiteY2" fmla="*/ 3908072 h 3908072"/>
              <a:gd name="connsiteX3" fmla="*/ 0 w 3895208"/>
              <a:gd name="connsiteY3" fmla="*/ 1932517 h 3908072"/>
            </a:gdLst>
            <a:ahLst/>
            <a:cxnLst>
              <a:cxn ang="0">
                <a:pos x="connsiteX0" y="connsiteY0"/>
              </a:cxn>
              <a:cxn ang="0">
                <a:pos x="connsiteX1" y="connsiteY1"/>
              </a:cxn>
              <a:cxn ang="0">
                <a:pos x="connsiteX2" y="connsiteY2"/>
              </a:cxn>
              <a:cxn ang="0">
                <a:pos x="connsiteX3" y="connsiteY3"/>
              </a:cxn>
            </a:cxnLst>
            <a:rect l="l" t="t" r="r" b="b"/>
            <a:pathLst>
              <a:path w="3895208" h="3908072">
                <a:moveTo>
                  <a:pt x="0" y="1932517"/>
                </a:moveTo>
                <a:lnTo>
                  <a:pt x="3894666" y="0"/>
                </a:lnTo>
                <a:cubicBezTo>
                  <a:pt x="3892785" y="1165342"/>
                  <a:pt x="3896547" y="2742730"/>
                  <a:pt x="3894666" y="3908072"/>
                </a:cubicBezTo>
                <a:lnTo>
                  <a:pt x="0" y="1932517"/>
                </a:lnTo>
                <a:close/>
              </a:path>
            </a:pathLst>
          </a:custGeom>
          <a:solidFill>
            <a:schemeClr val="accent6"/>
          </a:solidFill>
        </p:spPr>
        <p:txBody>
          <a:bodyPr anchor="ctr">
            <a:normAutofit/>
          </a:bodyPr>
          <a:lstStyle>
            <a:lvl1pPr marL="0" indent="0" algn="r">
              <a:spcBef>
                <a:spcPts val="500"/>
              </a:spcBef>
              <a:buFont typeface="Arial" panose="020B0604020202020204" pitchFamily="34" charset="0"/>
              <a:buNone/>
              <a:defRPr sz="1600"/>
            </a:lvl1pPr>
          </a:lstStyle>
          <a:p>
            <a:r>
              <a:rPr lang="de-DE"/>
              <a:t>Bild durch Klicken auf Symbol hinzufügen</a:t>
            </a:r>
            <a:endParaRPr lang="de-DE" dirty="0"/>
          </a:p>
        </p:txBody>
      </p:sp>
      <p:sp>
        <p:nvSpPr>
          <p:cNvPr id="14" name="Bildplatzhalter 13">
            <a:extLst>
              <a:ext uri="{FF2B5EF4-FFF2-40B4-BE49-F238E27FC236}">
                <a16:creationId xmlns:a16="http://schemas.microsoft.com/office/drawing/2014/main" id="{307DC63A-7B6C-E443-8FD2-12E8BE98F005}"/>
              </a:ext>
            </a:extLst>
          </p:cNvPr>
          <p:cNvSpPr>
            <a:spLocks noGrp="1"/>
          </p:cNvSpPr>
          <p:nvPr>
            <p:ph type="pic" sz="quarter" idx="16"/>
          </p:nvPr>
        </p:nvSpPr>
        <p:spPr>
          <a:xfrm>
            <a:off x="6142614" y="1023853"/>
            <a:ext cx="2114407" cy="2121623"/>
          </a:xfrm>
          <a:custGeom>
            <a:avLst/>
            <a:gdLst>
              <a:gd name="connsiteX0" fmla="*/ 0 w 1614487"/>
              <a:gd name="connsiteY0" fmla="*/ 0 h 2119313"/>
              <a:gd name="connsiteX1" fmla="*/ 1614487 w 1614487"/>
              <a:gd name="connsiteY1" fmla="*/ 0 h 2119313"/>
              <a:gd name="connsiteX2" fmla="*/ 1614487 w 1614487"/>
              <a:gd name="connsiteY2" fmla="*/ 2119313 h 2119313"/>
              <a:gd name="connsiteX3" fmla="*/ 0 w 1614487"/>
              <a:gd name="connsiteY3" fmla="*/ 2119313 h 2119313"/>
              <a:gd name="connsiteX4" fmla="*/ 0 w 1614487"/>
              <a:gd name="connsiteY4" fmla="*/ 0 h 2119313"/>
              <a:gd name="connsiteX0" fmla="*/ 0 w 1614487"/>
              <a:gd name="connsiteY0" fmla="*/ 0 h 2119313"/>
              <a:gd name="connsiteX1" fmla="*/ 1614487 w 1614487"/>
              <a:gd name="connsiteY1" fmla="*/ 2119313 h 2119313"/>
              <a:gd name="connsiteX2" fmla="*/ 0 w 1614487"/>
              <a:gd name="connsiteY2" fmla="*/ 2119313 h 2119313"/>
              <a:gd name="connsiteX3" fmla="*/ 0 w 1614487"/>
              <a:gd name="connsiteY3" fmla="*/ 0 h 2119313"/>
              <a:gd name="connsiteX0" fmla="*/ 90054 w 1614487"/>
              <a:gd name="connsiteY0" fmla="*/ 0 h 2244004"/>
              <a:gd name="connsiteX1" fmla="*/ 1614487 w 1614487"/>
              <a:gd name="connsiteY1" fmla="*/ 2244004 h 2244004"/>
              <a:gd name="connsiteX2" fmla="*/ 0 w 1614487"/>
              <a:gd name="connsiteY2" fmla="*/ 2244004 h 2244004"/>
              <a:gd name="connsiteX3" fmla="*/ 90054 w 1614487"/>
              <a:gd name="connsiteY3" fmla="*/ 0 h 2244004"/>
              <a:gd name="connsiteX0" fmla="*/ 0 w 1524433"/>
              <a:gd name="connsiteY0" fmla="*/ 0 h 2244004"/>
              <a:gd name="connsiteX1" fmla="*/ 1524433 w 1524433"/>
              <a:gd name="connsiteY1" fmla="*/ 2244004 h 2244004"/>
              <a:gd name="connsiteX2" fmla="*/ 6927 w 1524433"/>
              <a:gd name="connsiteY2" fmla="*/ 2160877 h 2244004"/>
              <a:gd name="connsiteX3" fmla="*/ 0 w 1524433"/>
              <a:gd name="connsiteY3" fmla="*/ 0 h 2244004"/>
              <a:gd name="connsiteX0" fmla="*/ 0 w 2120179"/>
              <a:gd name="connsiteY0" fmla="*/ 0 h 2160877"/>
              <a:gd name="connsiteX1" fmla="*/ 2120179 w 2120179"/>
              <a:gd name="connsiteY1" fmla="*/ 1080223 h 2160877"/>
              <a:gd name="connsiteX2" fmla="*/ 6927 w 2120179"/>
              <a:gd name="connsiteY2" fmla="*/ 2160877 h 2160877"/>
              <a:gd name="connsiteX3" fmla="*/ 0 w 2120179"/>
              <a:gd name="connsiteY3" fmla="*/ 0 h 2160877"/>
              <a:gd name="connsiteX0" fmla="*/ 0 w 2120179"/>
              <a:gd name="connsiteY0" fmla="*/ 0 h 2147023"/>
              <a:gd name="connsiteX1" fmla="*/ 2120179 w 2120179"/>
              <a:gd name="connsiteY1" fmla="*/ 1080223 h 2147023"/>
              <a:gd name="connsiteX2" fmla="*/ 6927 w 2120179"/>
              <a:gd name="connsiteY2" fmla="*/ 2147023 h 2147023"/>
              <a:gd name="connsiteX3" fmla="*/ 0 w 2120179"/>
              <a:gd name="connsiteY3" fmla="*/ 0 h 2147023"/>
              <a:gd name="connsiteX0" fmla="*/ 6928 w 2127107"/>
              <a:gd name="connsiteY0" fmla="*/ 0 h 2147023"/>
              <a:gd name="connsiteX1" fmla="*/ 2127107 w 2127107"/>
              <a:gd name="connsiteY1" fmla="*/ 1080223 h 2147023"/>
              <a:gd name="connsiteX2" fmla="*/ 0 w 2127107"/>
              <a:gd name="connsiteY2" fmla="*/ 2147023 h 2147023"/>
              <a:gd name="connsiteX3" fmla="*/ 6928 w 2127107"/>
              <a:gd name="connsiteY3" fmla="*/ 0 h 2147023"/>
              <a:gd name="connsiteX0" fmla="*/ 338 w 2120517"/>
              <a:gd name="connsiteY0" fmla="*/ 0 h 2147023"/>
              <a:gd name="connsiteX1" fmla="*/ 2120517 w 2120517"/>
              <a:gd name="connsiteY1" fmla="*/ 1080223 h 2147023"/>
              <a:gd name="connsiteX2" fmla="*/ 6110 w 2120517"/>
              <a:gd name="connsiteY2" fmla="*/ 2147023 h 2147023"/>
              <a:gd name="connsiteX3" fmla="*/ 338 w 2120517"/>
              <a:gd name="connsiteY3" fmla="*/ 0 h 2147023"/>
              <a:gd name="connsiteX0" fmla="*/ 35503 w 2114407"/>
              <a:gd name="connsiteY0" fmla="*/ 0 h 2004148"/>
              <a:gd name="connsiteX1" fmla="*/ 2114407 w 2114407"/>
              <a:gd name="connsiteY1" fmla="*/ 937348 h 2004148"/>
              <a:gd name="connsiteX2" fmla="*/ 0 w 2114407"/>
              <a:gd name="connsiteY2" fmla="*/ 2004148 h 2004148"/>
              <a:gd name="connsiteX3" fmla="*/ 35503 w 2114407"/>
              <a:gd name="connsiteY3" fmla="*/ 0 h 2004148"/>
              <a:gd name="connsiteX0" fmla="*/ 6928 w 2114407"/>
              <a:gd name="connsiteY0" fmla="*/ 0 h 2121623"/>
              <a:gd name="connsiteX1" fmla="*/ 2114407 w 2114407"/>
              <a:gd name="connsiteY1" fmla="*/ 1054823 h 2121623"/>
              <a:gd name="connsiteX2" fmla="*/ 0 w 2114407"/>
              <a:gd name="connsiteY2" fmla="*/ 2121623 h 2121623"/>
              <a:gd name="connsiteX3" fmla="*/ 6928 w 2114407"/>
              <a:gd name="connsiteY3" fmla="*/ 0 h 2121623"/>
            </a:gdLst>
            <a:ahLst/>
            <a:cxnLst>
              <a:cxn ang="0">
                <a:pos x="connsiteX0" y="connsiteY0"/>
              </a:cxn>
              <a:cxn ang="0">
                <a:pos x="connsiteX1" y="connsiteY1"/>
              </a:cxn>
              <a:cxn ang="0">
                <a:pos x="connsiteX2" y="connsiteY2"/>
              </a:cxn>
              <a:cxn ang="0">
                <a:pos x="connsiteX3" y="connsiteY3"/>
              </a:cxn>
            </a:cxnLst>
            <a:rect l="l" t="t" r="r" b="b"/>
            <a:pathLst>
              <a:path w="2114407" h="2121623">
                <a:moveTo>
                  <a:pt x="6928" y="0"/>
                </a:moveTo>
                <a:lnTo>
                  <a:pt x="2114407" y="1054823"/>
                </a:lnTo>
                <a:lnTo>
                  <a:pt x="0" y="2121623"/>
                </a:lnTo>
                <a:cubicBezTo>
                  <a:pt x="2309" y="1405949"/>
                  <a:pt x="4619" y="715674"/>
                  <a:pt x="6928" y="0"/>
                </a:cubicBezTo>
                <a:close/>
              </a:path>
            </a:pathLst>
          </a:custGeom>
          <a:solidFill>
            <a:schemeClr val="accent6"/>
          </a:solidFill>
        </p:spPr>
        <p:txBody>
          <a:bodyPr anchor="ctr">
            <a:normAutofit/>
          </a:bodyPr>
          <a:lstStyle>
            <a:lvl1pPr marL="0" indent="0" algn="l">
              <a:lnSpc>
                <a:spcPct val="100000"/>
              </a:lnSpc>
              <a:spcBef>
                <a:spcPts val="100"/>
              </a:spcBef>
              <a:buFont typeface="Arial" panose="020B0604020202020204" pitchFamily="34" charset="0"/>
              <a:buNone/>
              <a:defRPr sz="1400"/>
            </a:lvl1pPr>
          </a:lstStyle>
          <a:p>
            <a:r>
              <a:rPr lang="de-DE"/>
              <a:t>Bild durch Klicken auf Symbol hinzufügen</a:t>
            </a:r>
            <a:endParaRPr lang="de-DE" dirty="0"/>
          </a:p>
        </p:txBody>
      </p:sp>
      <p:sp>
        <p:nvSpPr>
          <p:cNvPr id="17" name="Rechteck 16">
            <a:extLst>
              <a:ext uri="{FF2B5EF4-FFF2-40B4-BE49-F238E27FC236}">
                <a16:creationId xmlns:a16="http://schemas.microsoft.com/office/drawing/2014/main" id="{328332BA-1E60-C547-87CF-B32F3589022F}"/>
              </a:ext>
            </a:extLst>
          </p:cNvPr>
          <p:cNvSpPr/>
          <p:nvPr userDrawn="1"/>
        </p:nvSpPr>
        <p:spPr>
          <a:xfrm>
            <a:off x="5250569" y="3766384"/>
            <a:ext cx="3791420" cy="3543684"/>
          </a:xfrm>
          <a:custGeom>
            <a:avLst/>
            <a:gdLst>
              <a:gd name="connsiteX0" fmla="*/ 0 w 1533886"/>
              <a:gd name="connsiteY0" fmla="*/ 0 h 2268362"/>
              <a:gd name="connsiteX1" fmla="*/ 1533886 w 1533886"/>
              <a:gd name="connsiteY1" fmla="*/ 0 h 2268362"/>
              <a:gd name="connsiteX2" fmla="*/ 1533886 w 1533886"/>
              <a:gd name="connsiteY2" fmla="*/ 2268362 h 2268362"/>
              <a:gd name="connsiteX3" fmla="*/ 0 w 1533886"/>
              <a:gd name="connsiteY3" fmla="*/ 2268362 h 2268362"/>
              <a:gd name="connsiteX4" fmla="*/ 0 w 1533886"/>
              <a:gd name="connsiteY4" fmla="*/ 0 h 2268362"/>
              <a:gd name="connsiteX0" fmla="*/ 0 w 1533886"/>
              <a:gd name="connsiteY0" fmla="*/ 0 h 2268362"/>
              <a:gd name="connsiteX1" fmla="*/ 1533886 w 1533886"/>
              <a:gd name="connsiteY1" fmla="*/ 2268362 h 2268362"/>
              <a:gd name="connsiteX2" fmla="*/ 0 w 1533886"/>
              <a:gd name="connsiteY2" fmla="*/ 2268362 h 2268362"/>
              <a:gd name="connsiteX3" fmla="*/ 0 w 1533886"/>
              <a:gd name="connsiteY3" fmla="*/ 0 h 2268362"/>
              <a:gd name="connsiteX0" fmla="*/ 0 w 3896086"/>
              <a:gd name="connsiteY0" fmla="*/ 0 h 2268362"/>
              <a:gd name="connsiteX1" fmla="*/ 3896086 w 3896086"/>
              <a:gd name="connsiteY1" fmla="*/ 1938162 h 2268362"/>
              <a:gd name="connsiteX2" fmla="*/ 0 w 3896086"/>
              <a:gd name="connsiteY2" fmla="*/ 2268362 h 2268362"/>
              <a:gd name="connsiteX3" fmla="*/ 0 w 3896086"/>
              <a:gd name="connsiteY3" fmla="*/ 0 h 2268362"/>
              <a:gd name="connsiteX0" fmla="*/ 0 w 4607286"/>
              <a:gd name="connsiteY0" fmla="*/ 0 h 2306462"/>
              <a:gd name="connsiteX1" fmla="*/ 4607286 w 4607286"/>
              <a:gd name="connsiteY1" fmla="*/ 2306462 h 2306462"/>
              <a:gd name="connsiteX2" fmla="*/ 0 w 4607286"/>
              <a:gd name="connsiteY2" fmla="*/ 2268362 h 2306462"/>
              <a:gd name="connsiteX3" fmla="*/ 0 w 4607286"/>
              <a:gd name="connsiteY3" fmla="*/ 0 h 2306462"/>
              <a:gd name="connsiteX0" fmla="*/ 12700 w 4619986"/>
              <a:gd name="connsiteY0" fmla="*/ 0 h 4262262"/>
              <a:gd name="connsiteX1" fmla="*/ 4619986 w 4619986"/>
              <a:gd name="connsiteY1" fmla="*/ 2306462 h 4262262"/>
              <a:gd name="connsiteX2" fmla="*/ 0 w 4619986"/>
              <a:gd name="connsiteY2" fmla="*/ 4262262 h 4262262"/>
              <a:gd name="connsiteX3" fmla="*/ 12700 w 4619986"/>
              <a:gd name="connsiteY3" fmla="*/ 0 h 4262262"/>
            </a:gdLst>
            <a:ahLst/>
            <a:cxnLst>
              <a:cxn ang="0">
                <a:pos x="connsiteX0" y="connsiteY0"/>
              </a:cxn>
              <a:cxn ang="0">
                <a:pos x="connsiteX1" y="connsiteY1"/>
              </a:cxn>
              <a:cxn ang="0">
                <a:pos x="connsiteX2" y="connsiteY2"/>
              </a:cxn>
              <a:cxn ang="0">
                <a:pos x="connsiteX3" y="connsiteY3"/>
              </a:cxn>
            </a:cxnLst>
            <a:rect l="l" t="t" r="r" b="b"/>
            <a:pathLst>
              <a:path w="4619986" h="4262262">
                <a:moveTo>
                  <a:pt x="12700" y="0"/>
                </a:moveTo>
                <a:lnTo>
                  <a:pt x="4619986" y="2306462"/>
                </a:lnTo>
                <a:lnTo>
                  <a:pt x="0" y="4262262"/>
                </a:lnTo>
                <a:cubicBezTo>
                  <a:pt x="4233" y="2841508"/>
                  <a:pt x="8467" y="1420754"/>
                  <a:pt x="12700" y="0"/>
                </a:cubicBezTo>
                <a:close/>
              </a:path>
            </a:pathLst>
          </a:custGeom>
          <a:gradFill>
            <a:gsLst>
              <a:gs pos="0">
                <a:schemeClr val="accent2"/>
              </a:gs>
              <a:gs pos="52000">
                <a:schemeClr val="tx1"/>
              </a:gs>
              <a:gs pos="98000">
                <a:schemeClr val="accent1"/>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Calibri" panose="02000503040000020004" pitchFamily="2" charset="0"/>
            </a:endParaRPr>
          </a:p>
        </p:txBody>
      </p:sp>
    </p:spTree>
    <p:extLst>
      <p:ext uri="{BB962C8B-B14F-4D97-AF65-F5344CB8AC3E}">
        <p14:creationId xmlns:p14="http://schemas.microsoft.com/office/powerpoint/2010/main" val="197783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und Bild Quadra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0824" y="2213003"/>
            <a:ext cx="4228968" cy="2228368"/>
          </a:xfrm>
        </p:spPr>
        <p:txBody>
          <a:bodyPr lIns="0" tIns="0" rIns="0" bIns="0">
            <a:noAutofit/>
          </a:bodyPr>
          <a:lstStyle>
            <a:lvl1pPr marL="243450">
              <a:defRPr/>
            </a:lvl1pPr>
            <a:lvl2pPr>
              <a:defRPr/>
            </a:lvl2pPr>
            <a:lvl3pPr>
              <a:defRPr/>
            </a:lvl3pPr>
            <a:lvl4pPr>
              <a:defRPr/>
            </a:lvl4pPr>
            <a:lvl5pPr>
              <a:defRPr/>
            </a:lvl5pPr>
          </a:lstStyle>
          <a:p>
            <a:pPr lvl="0"/>
            <a:r>
              <a:rPr lang="de-DE"/>
              <a:t>Formatvorlagen des Textmasters bearbeiten</a:t>
            </a:r>
          </a:p>
        </p:txBody>
      </p:sp>
      <p:sp>
        <p:nvSpPr>
          <p:cNvPr id="9" name="Textplatzhalter 8">
            <a:extLst>
              <a:ext uri="{FF2B5EF4-FFF2-40B4-BE49-F238E27FC236}">
                <a16:creationId xmlns:a16="http://schemas.microsoft.com/office/drawing/2014/main" id="{701916FA-D5D3-3649-805F-88EF80C0F85B}"/>
              </a:ext>
            </a:extLst>
          </p:cNvPr>
          <p:cNvSpPr>
            <a:spLocks noGrp="1"/>
          </p:cNvSpPr>
          <p:nvPr>
            <p:ph type="body" sz="quarter" idx="13" hasCustomPrompt="1"/>
          </p:nvPr>
        </p:nvSpPr>
        <p:spPr>
          <a:xfrm>
            <a:off x="250825" y="1579389"/>
            <a:ext cx="4228967" cy="495300"/>
          </a:xfrm>
        </p:spPr>
        <p:txBody>
          <a:bodyPr lIns="0" tIns="0" rIns="0" bIns="0" anchor="t" anchorCtr="0">
            <a:noAutofit/>
          </a:bodyPr>
          <a:lstStyle>
            <a:lvl1pPr marL="0" indent="0">
              <a:buNone/>
              <a:defRPr sz="2100" b="0" i="0" spc="100" baseline="0">
                <a:latin typeface="Calibri" panose="020F0502020204030204" pitchFamily="34" charset="0"/>
                <a:cs typeface="Calibri" panose="020F0502020204030204" pitchFamily="34" charset="0"/>
              </a:defRPr>
            </a:lvl1pPr>
          </a:lstStyle>
          <a:p>
            <a:r>
              <a:rPr lang="de-DE" dirty="0"/>
              <a:t>Unterzeile einfügen</a:t>
            </a:r>
          </a:p>
        </p:txBody>
      </p:sp>
      <p:sp>
        <p:nvSpPr>
          <p:cNvPr id="11" name="Bildplatzhalter 9">
            <a:extLst>
              <a:ext uri="{FF2B5EF4-FFF2-40B4-BE49-F238E27FC236}">
                <a16:creationId xmlns:a16="http://schemas.microsoft.com/office/drawing/2014/main" id="{38FCB7D0-646F-AF48-A2B8-12A09927B98A}"/>
              </a:ext>
            </a:extLst>
          </p:cNvPr>
          <p:cNvSpPr>
            <a:spLocks noGrp="1"/>
          </p:cNvSpPr>
          <p:nvPr>
            <p:ph type="pic" sz="quarter" idx="14"/>
          </p:nvPr>
        </p:nvSpPr>
        <p:spPr>
          <a:xfrm>
            <a:off x="4745736" y="1080001"/>
            <a:ext cx="4147439" cy="3361632"/>
          </a:xfrm>
          <a:solidFill>
            <a:schemeClr val="accent6"/>
          </a:solidFill>
        </p:spPr>
        <p:txBody>
          <a:bodyPr lIns="0" tIns="0" rIns="0" bIns="0" anchor="ctr">
            <a:noAutofit/>
          </a:bodyPr>
          <a:lstStyle>
            <a:lvl1pPr marL="0" indent="0" algn="ctr">
              <a:buNone/>
              <a:defRPr/>
            </a:lvl1pPr>
          </a:lstStyle>
          <a:p>
            <a:r>
              <a:rPr lang="de-DE"/>
              <a:t>Bild durch Klicken auf Symbol hinzufügen</a:t>
            </a:r>
            <a:endParaRPr lang="de-DE" dirty="0"/>
          </a:p>
        </p:txBody>
      </p:sp>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Calibri" panose="020F0502020204030204" pitchFamily="34" charset="0"/>
                <a:cs typeface="Calibri" panose="020F0502020204030204" pitchFamily="34" charset="0"/>
              </a:rPr>
              <a:pPr algn="ctr"/>
              <a:t>‹Nr.›</a:t>
            </a:fld>
            <a:endParaRPr lang="de-DE" b="0" i="0" dirty="0">
              <a:latin typeface="Calibri" panose="020F0502020204030204" pitchFamily="34" charset="0"/>
              <a:cs typeface="Calibri" panose="020F0502020204030204" pitchFamily="34" charset="0"/>
            </a:endParaRP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1080000"/>
            <a:ext cx="4228967" cy="472175"/>
          </a:xfrm>
        </p:spPr>
        <p:txBody>
          <a:bodyPr/>
          <a:lstStyle>
            <a:lvl1pPr>
              <a:defRPr spc="0" baseline="0"/>
            </a:lvl1pPr>
          </a:lstStyle>
          <a:p>
            <a:r>
              <a:rPr lang="de-DE" dirty="0"/>
              <a:t>TITEL BEARBEITEN</a:t>
            </a:r>
            <a:endParaRPr lang="en-US" dirty="0"/>
          </a:p>
        </p:txBody>
      </p:sp>
    </p:spTree>
    <p:extLst>
      <p:ext uri="{BB962C8B-B14F-4D97-AF65-F5344CB8AC3E}">
        <p14:creationId xmlns:p14="http://schemas.microsoft.com/office/powerpoint/2010/main" val="3852051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Bild">
    <p:spTree>
      <p:nvGrpSpPr>
        <p:cNvPr id="1" name=""/>
        <p:cNvGrpSpPr/>
        <p:nvPr/>
      </p:nvGrpSpPr>
      <p:grpSpPr>
        <a:xfrm>
          <a:off x="0" y="0"/>
          <a:ext cx="0" cy="0"/>
          <a:chOff x="0" y="0"/>
          <a:chExt cx="0" cy="0"/>
        </a:xfrm>
      </p:grpSpPr>
      <p:sp>
        <p:nvSpPr>
          <p:cNvPr id="11" name="Bildplatzhalter 9">
            <a:extLst>
              <a:ext uri="{FF2B5EF4-FFF2-40B4-BE49-F238E27FC236}">
                <a16:creationId xmlns:a16="http://schemas.microsoft.com/office/drawing/2014/main" id="{38FCB7D0-646F-AF48-A2B8-12A09927B98A}"/>
              </a:ext>
            </a:extLst>
          </p:cNvPr>
          <p:cNvSpPr>
            <a:spLocks noGrp="1"/>
          </p:cNvSpPr>
          <p:nvPr>
            <p:ph type="pic" sz="quarter" idx="14"/>
          </p:nvPr>
        </p:nvSpPr>
        <p:spPr>
          <a:xfrm>
            <a:off x="250032" y="1080001"/>
            <a:ext cx="8643144" cy="3361632"/>
          </a:xfrm>
          <a:solidFill>
            <a:schemeClr val="accent6"/>
          </a:solidFill>
        </p:spPr>
        <p:txBody>
          <a:bodyPr lIns="0" tIns="0" rIns="0" bIns="0" anchor="ctr">
            <a:noAutofit/>
          </a:bodyPr>
          <a:lstStyle>
            <a:lvl1pPr marL="0" indent="0" algn="ctr">
              <a:buNone/>
              <a:defRPr/>
            </a:lvl1pPr>
          </a:lstStyle>
          <a:p>
            <a:r>
              <a:rPr lang="de-DE"/>
              <a:t>Bild durch Klicken auf Symbol hinzufügen</a:t>
            </a:r>
            <a:endParaRPr lang="de-DE" dirty="0"/>
          </a:p>
        </p:txBody>
      </p:sp>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Calibri" panose="020F0502020204030204" pitchFamily="34" charset="0"/>
                <a:cs typeface="Calibri" panose="020F0502020204030204" pitchFamily="34" charset="0"/>
              </a:rPr>
              <a:pPr algn="ctr"/>
              <a:t>‹Nr.›</a:t>
            </a:fld>
            <a:endParaRPr lang="de-DE"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3064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und Smartart">
    <p:spTree>
      <p:nvGrpSpPr>
        <p:cNvPr id="1" name=""/>
        <p:cNvGrpSpPr/>
        <p:nvPr/>
      </p:nvGrpSpPr>
      <p:grpSpPr>
        <a:xfrm>
          <a:off x="0" y="0"/>
          <a:ext cx="0" cy="0"/>
          <a:chOff x="0" y="0"/>
          <a:chExt cx="0" cy="0"/>
        </a:xfrm>
      </p:grpSpPr>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Calibri" panose="020F0502020204030204" pitchFamily="34" charset="0"/>
                <a:cs typeface="Calibri" panose="020F0502020204030204" pitchFamily="34" charset="0"/>
              </a:rPr>
              <a:pPr algn="ctr"/>
              <a:t>‹Nr.›</a:t>
            </a:fld>
            <a:endParaRPr lang="de-DE" b="0" i="0" dirty="0">
              <a:latin typeface="Calibri" panose="020F0502020204030204" pitchFamily="34" charset="0"/>
              <a:cs typeface="Calibri" panose="020F0502020204030204" pitchFamily="34" charset="0"/>
            </a:endParaRP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1080000"/>
            <a:ext cx="4228967" cy="472175"/>
          </a:xfrm>
        </p:spPr>
        <p:txBody>
          <a:bodyPr/>
          <a:lstStyle>
            <a:lvl1pPr>
              <a:defRPr spc="0" baseline="0"/>
            </a:lvl1pPr>
          </a:lstStyle>
          <a:p>
            <a:r>
              <a:rPr lang="de-DE" dirty="0"/>
              <a:t>TITEL BEARBEITEN</a:t>
            </a:r>
            <a:endParaRPr lang="en-US" dirty="0"/>
          </a:p>
        </p:txBody>
      </p:sp>
      <p:sp>
        <p:nvSpPr>
          <p:cNvPr id="13" name="SmartArt-Platzhalter 3">
            <a:extLst>
              <a:ext uri="{FF2B5EF4-FFF2-40B4-BE49-F238E27FC236}">
                <a16:creationId xmlns:a16="http://schemas.microsoft.com/office/drawing/2014/main" id="{55665241-B298-6C48-8846-F34E0522A230}"/>
              </a:ext>
            </a:extLst>
          </p:cNvPr>
          <p:cNvSpPr>
            <a:spLocks noGrp="1"/>
          </p:cNvSpPr>
          <p:nvPr>
            <p:ph type="dgm" sz="quarter" idx="15"/>
          </p:nvPr>
        </p:nvSpPr>
        <p:spPr>
          <a:xfrm>
            <a:off x="250825" y="1739900"/>
            <a:ext cx="8642350" cy="2701925"/>
          </a:xfrm>
        </p:spPr>
        <p:txBody>
          <a:bodyPr/>
          <a:lstStyle>
            <a:lvl1pPr marL="0" indent="0">
              <a:buNone/>
              <a:defRPr/>
            </a:lvl1pPr>
          </a:lstStyle>
          <a:p>
            <a:r>
              <a:rPr lang="de-DE"/>
              <a:t>Klicken Sie auf das Symbol, um die SmartArt-Grafik hinzuzufügen</a:t>
            </a:r>
            <a:endParaRPr lang="de-DE" dirty="0"/>
          </a:p>
        </p:txBody>
      </p:sp>
    </p:spTree>
    <p:extLst>
      <p:ext uri="{BB962C8B-B14F-4D97-AF65-F5344CB8AC3E}">
        <p14:creationId xmlns:p14="http://schemas.microsoft.com/office/powerpoint/2010/main" val="928277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Calibri" panose="020F0502020204030204" pitchFamily="34" charset="0"/>
                <a:cs typeface="Calibri" panose="020F0502020204030204" pitchFamily="34" charset="0"/>
              </a:rPr>
              <a:pPr algn="ctr"/>
              <a:t>‹Nr.›</a:t>
            </a:fld>
            <a:endParaRPr lang="de-DE"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405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0825" y="1365774"/>
            <a:ext cx="7722401" cy="454025"/>
          </a:xfrm>
          <a:prstGeom prst="rect">
            <a:avLst/>
          </a:prstGeom>
        </p:spPr>
        <p:txBody>
          <a:bodyPr vert="horz" lIns="0" tIns="0" rIns="0" bIns="0" rtlCol="0" anchor="t" anchorCtr="0">
            <a:noAutofit/>
          </a:bodyPr>
          <a:lstStyle/>
          <a:p>
            <a:r>
              <a:rPr lang="de-DE" dirty="0"/>
              <a:t>TITEL BEARBEITEN</a:t>
            </a:r>
            <a:endParaRPr lang="en-US" dirty="0"/>
          </a:p>
        </p:txBody>
      </p:sp>
      <p:sp>
        <p:nvSpPr>
          <p:cNvPr id="3" name="Text Placeholder 2"/>
          <p:cNvSpPr>
            <a:spLocks noGrp="1"/>
          </p:cNvSpPr>
          <p:nvPr>
            <p:ph type="body" idx="1"/>
          </p:nvPr>
        </p:nvSpPr>
        <p:spPr>
          <a:xfrm>
            <a:off x="250825" y="1979525"/>
            <a:ext cx="8642349" cy="265319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13">
            <a:extLst>
              <a:ext uri="{FF2B5EF4-FFF2-40B4-BE49-F238E27FC236}">
                <a16:creationId xmlns:a16="http://schemas.microsoft.com/office/drawing/2014/main" id="{70113CA0-0DD7-9548-B4A8-43615A11C389}"/>
              </a:ext>
            </a:extLst>
          </p:cNvPr>
          <p:cNvPicPr>
            <a:picLocks noChangeAspect="1"/>
          </p:cNvPicPr>
          <p:nvPr userDrawn="1"/>
        </p:nvPicPr>
        <p:blipFill>
          <a:blip r:embed="rId12"/>
          <a:stretch>
            <a:fillRect/>
          </a:stretch>
        </p:blipFill>
        <p:spPr>
          <a:xfrm>
            <a:off x="8173175" y="238618"/>
            <a:ext cx="720000" cy="720000"/>
          </a:xfrm>
          <a:prstGeom prst="rect">
            <a:avLst/>
          </a:prstGeom>
        </p:spPr>
      </p:pic>
      <p:sp>
        <p:nvSpPr>
          <p:cNvPr id="4" name="Textfeld 3">
            <a:extLst>
              <a:ext uri="{FF2B5EF4-FFF2-40B4-BE49-F238E27FC236}">
                <a16:creationId xmlns:a16="http://schemas.microsoft.com/office/drawing/2014/main" id="{36E83AFE-0D76-C240-A33D-8D8C0966DBEB}"/>
              </a:ext>
            </a:extLst>
          </p:cNvPr>
          <p:cNvSpPr txBox="1"/>
          <p:nvPr userDrawn="1"/>
        </p:nvSpPr>
        <p:spPr>
          <a:xfrm>
            <a:off x="250825" y="4786476"/>
            <a:ext cx="3560456" cy="153888"/>
          </a:xfrm>
          <a:prstGeom prst="rect">
            <a:avLst/>
          </a:prstGeom>
          <a:noFill/>
        </p:spPr>
        <p:txBody>
          <a:bodyPr wrap="square" lIns="0" tIns="0" rIns="0" bIns="0" rtlCol="0" anchor="b" anchorCtr="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000" b="0" i="0" dirty="0">
                <a:solidFill>
                  <a:srgbClr val="3C3C3B"/>
                </a:solidFill>
                <a:latin typeface="Calibri" panose="020F0502020204030204" pitchFamily="34" charset="0"/>
                <a:cs typeface="Calibri" panose="020F0502020204030204" pitchFamily="34" charset="0"/>
              </a:rPr>
              <a:t>Erfolgreich für Beschäftigte in Leiharbeit</a:t>
            </a:r>
          </a:p>
        </p:txBody>
      </p:sp>
      <p:sp>
        <p:nvSpPr>
          <p:cNvPr id="13" name="Textfeld 12">
            <a:extLst>
              <a:ext uri="{FF2B5EF4-FFF2-40B4-BE49-F238E27FC236}">
                <a16:creationId xmlns:a16="http://schemas.microsoft.com/office/drawing/2014/main" id="{61566813-E909-A142-B31F-03FCE51CCD4D}"/>
              </a:ext>
            </a:extLst>
          </p:cNvPr>
          <p:cNvSpPr txBox="1"/>
          <p:nvPr userDrawn="1"/>
        </p:nvSpPr>
        <p:spPr>
          <a:xfrm>
            <a:off x="6115050" y="4636168"/>
            <a:ext cx="2784031" cy="307777"/>
          </a:xfrm>
          <a:prstGeom prst="rect">
            <a:avLst/>
          </a:prstGeom>
          <a:noFill/>
        </p:spPr>
        <p:txBody>
          <a:bodyPr wrap="square" lIns="0" tIns="0" rIns="0" bIns="0" rtlCol="0">
            <a:spAutoFit/>
          </a:bodyPr>
          <a:lstStyle/>
          <a:p>
            <a:pPr algn="r"/>
            <a:r>
              <a:rPr lang="de-DE" sz="1000" b="0" i="0" kern="1200" dirty="0">
                <a:solidFill>
                  <a:srgbClr val="3C3C3B"/>
                </a:solidFill>
                <a:effectLst/>
                <a:latin typeface="Calibri" panose="020F0502020204030204" pitchFamily="34" charset="0"/>
                <a:ea typeface="+mn-ea"/>
                <a:cs typeface="Calibri" panose="020F0502020204030204" pitchFamily="34" charset="0"/>
              </a:rPr>
              <a:t>IG Metall</a:t>
            </a:r>
          </a:p>
          <a:p>
            <a:pPr algn="r"/>
            <a:r>
              <a:rPr lang="de-DE" sz="1000" b="1" i="0" kern="1200" dirty="0">
                <a:solidFill>
                  <a:srgbClr val="3C3C3B"/>
                </a:solidFill>
                <a:effectLst/>
                <a:latin typeface="Calibri" panose="020F0502020204030204" pitchFamily="34" charset="0"/>
                <a:ea typeface="+mn-ea"/>
                <a:cs typeface="Calibri" panose="020F0502020204030204" pitchFamily="34" charset="0"/>
              </a:rPr>
              <a:t>Gliederung einfügen</a:t>
            </a:r>
          </a:p>
        </p:txBody>
      </p:sp>
      <p:pic>
        <p:nvPicPr>
          <p:cNvPr id="5" name="Grafik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422597" y="50344"/>
            <a:ext cx="2654728" cy="1087417"/>
          </a:xfrm>
          <a:prstGeom prst="rect">
            <a:avLst/>
          </a:prstGeom>
        </p:spPr>
      </p:pic>
    </p:spTree>
    <p:extLst>
      <p:ext uri="{BB962C8B-B14F-4D97-AF65-F5344CB8AC3E}">
        <p14:creationId xmlns:p14="http://schemas.microsoft.com/office/powerpoint/2010/main" val="2581257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77" r:id="rId5"/>
    <p:sldLayoutId id="2147483675" r:id="rId6"/>
    <p:sldLayoutId id="2147483678" r:id="rId7"/>
    <p:sldLayoutId id="2147483676" r:id="rId8"/>
    <p:sldLayoutId id="2147483679" r:id="rId9"/>
    <p:sldLayoutId id="2147483674" r:id="rId10"/>
  </p:sldLayoutIdLst>
  <p:hf sldNum="0" hdr="0" dt="0"/>
  <p:txStyles>
    <p:titleStyle>
      <a:lvl1pPr algn="l" defTabSz="685800" rtl="0" eaLnBrk="1" latinLnBrk="0" hangingPunct="1">
        <a:lnSpc>
          <a:spcPct val="90000"/>
        </a:lnSpc>
        <a:spcBef>
          <a:spcPct val="0"/>
        </a:spcBef>
        <a:buNone/>
        <a:defRPr sz="3500" b="1" i="0" kern="1200" cap="all" spc="0" baseline="0">
          <a:solidFill>
            <a:srgbClr val="E3051B"/>
          </a:solidFill>
          <a:latin typeface="Calibri" panose="020F0502020204030204" pitchFamily="34" charset="0"/>
          <a:ea typeface="+mj-ea"/>
          <a:cs typeface="Calibri" panose="020F0502020204030204" pitchFamily="34" charset="0"/>
        </a:defRPr>
      </a:lvl1pPr>
    </p:titleStyle>
    <p:bodyStyle>
      <a:lvl1pPr marL="171450" indent="-243450" algn="l" defTabSz="685800" rtl="0" eaLnBrk="1" latinLnBrk="0" hangingPunct="1">
        <a:lnSpc>
          <a:spcPct val="90000"/>
        </a:lnSpc>
        <a:spcBef>
          <a:spcPts val="750"/>
        </a:spcBef>
        <a:buSzPct val="90000"/>
        <a:buFontTx/>
        <a:buBlip>
          <a:blip r:embed="rId14"/>
        </a:buBlip>
        <a:defRPr sz="1800" b="0" i="0" kern="1200">
          <a:solidFill>
            <a:srgbClr val="3C3C3B"/>
          </a:solidFill>
          <a:latin typeface="Calibri" panose="020F0502020204030204" pitchFamily="34" charset="0"/>
          <a:ea typeface="+mn-ea"/>
          <a:cs typeface="Calibri" panose="020F0502020204030204" pitchFamily="34" charset="0"/>
        </a:defRPr>
      </a:lvl1pPr>
      <a:lvl2pPr marL="514350" indent="-243450" algn="l" defTabSz="685800" rtl="0" eaLnBrk="1" latinLnBrk="0" hangingPunct="1">
        <a:lnSpc>
          <a:spcPct val="90000"/>
        </a:lnSpc>
        <a:spcBef>
          <a:spcPts val="375"/>
        </a:spcBef>
        <a:buSzPct val="90000"/>
        <a:buFontTx/>
        <a:buBlip>
          <a:blip r:embed="rId14"/>
        </a:buBlip>
        <a:defRPr sz="1800" b="0" i="0" kern="1200">
          <a:solidFill>
            <a:srgbClr val="3C3C3B"/>
          </a:solidFill>
          <a:latin typeface="Calibri" panose="020F0502020204030204" pitchFamily="34" charset="0"/>
          <a:ea typeface="+mn-ea"/>
          <a:cs typeface="Calibri" panose="020F0502020204030204" pitchFamily="34" charset="0"/>
        </a:defRPr>
      </a:lvl2pPr>
      <a:lvl3pPr marL="785250" indent="-243450" algn="l" defTabSz="685800" rtl="0" eaLnBrk="1" latinLnBrk="0" hangingPunct="1">
        <a:lnSpc>
          <a:spcPct val="90000"/>
        </a:lnSpc>
        <a:spcBef>
          <a:spcPts val="375"/>
        </a:spcBef>
        <a:buSzPct val="90000"/>
        <a:buFontTx/>
        <a:buBlip>
          <a:blip r:embed="rId14"/>
        </a:buBlip>
        <a:defRPr sz="1800" b="0" i="0" kern="1200">
          <a:solidFill>
            <a:srgbClr val="3C3C3B"/>
          </a:solidFill>
          <a:latin typeface="Calibri" panose="020F0502020204030204" pitchFamily="34" charset="0"/>
          <a:ea typeface="+mn-ea"/>
          <a:cs typeface="Calibri" panose="020F0502020204030204" pitchFamily="34" charset="0"/>
        </a:defRPr>
      </a:lvl3pPr>
      <a:lvl4pPr marL="1056150" indent="-243450" algn="l" defTabSz="685800" rtl="0" eaLnBrk="1" latinLnBrk="0" hangingPunct="1">
        <a:lnSpc>
          <a:spcPct val="90000"/>
        </a:lnSpc>
        <a:spcBef>
          <a:spcPts val="375"/>
        </a:spcBef>
        <a:buSzPct val="90000"/>
        <a:buFontTx/>
        <a:buBlip>
          <a:blip r:embed="rId14"/>
        </a:buBlip>
        <a:defRPr sz="1800" b="0" i="0" kern="1200">
          <a:solidFill>
            <a:srgbClr val="3C3C3B"/>
          </a:solidFill>
          <a:latin typeface="Calibri" panose="020F0502020204030204" pitchFamily="34" charset="0"/>
          <a:ea typeface="+mn-ea"/>
          <a:cs typeface="Calibri" panose="020F0502020204030204" pitchFamily="34" charset="0"/>
        </a:defRPr>
      </a:lvl4pPr>
      <a:lvl5pPr marL="1327050" indent="-243450" algn="l" defTabSz="685800" rtl="0" eaLnBrk="1" latinLnBrk="0" hangingPunct="1">
        <a:lnSpc>
          <a:spcPct val="90000"/>
        </a:lnSpc>
        <a:spcBef>
          <a:spcPts val="375"/>
        </a:spcBef>
        <a:buFontTx/>
        <a:buBlip>
          <a:blip r:embed="rId14"/>
        </a:buBlip>
        <a:defRPr sz="1800" b="0" i="0" kern="1200">
          <a:solidFill>
            <a:srgbClr val="3C3C3B"/>
          </a:solidFill>
          <a:latin typeface="Calibri" panose="020F0502020204030204" pitchFamily="34" charset="0"/>
          <a:ea typeface="+mn-ea"/>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800" b="0" i="0" kern="1200">
          <a:solidFill>
            <a:srgbClr val="3C3C3B"/>
          </a:solidFill>
          <a:latin typeface="Calibri" panose="02000503040000020004" pitchFamily="2" charset="0"/>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158">
          <p15:clr>
            <a:srgbClr val="F26B43"/>
          </p15:clr>
        </p15:guide>
        <p15:guide id="4" pos="5602">
          <p15:clr>
            <a:srgbClr val="F26B43"/>
          </p15:clr>
        </p15:guide>
        <p15:guide id="5" orient="horz" pos="146">
          <p15:clr>
            <a:srgbClr val="F26B43"/>
          </p15:clr>
        </p15:guide>
        <p15:guide id="6" orient="horz" pos="309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igmetall.de/mitgliedervorteile"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5.jpg"/><Relationship Id="rId4" Type="http://schemas.openxmlformats.org/officeDocument/2006/relationships/hyperlink" Target="http://www.igmetall.de/mitgliedervorteil-leiharbeit"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ideo" Target="https://www.youtube.com/embed/F-luN02pKaI" TargetMode="Externa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D1NP1K57TDo" TargetMode="Externa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igmetall.de/mitgliedervorteile"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4.jpg"/><Relationship Id="rId4" Type="http://schemas.openxmlformats.org/officeDocument/2006/relationships/hyperlink" Target="http://www.igmetall.de/mitgliedervorteil-leiharbei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Erfolgreich für </a:t>
            </a:r>
            <a:br>
              <a:rPr lang="de-DE" dirty="0"/>
            </a:br>
            <a:r>
              <a:rPr lang="de-DE" dirty="0"/>
              <a:t>Beschäftigte in Leiharbeit</a:t>
            </a:r>
          </a:p>
        </p:txBody>
      </p:sp>
      <p:sp>
        <p:nvSpPr>
          <p:cNvPr id="3" name="Textplatzhalter 2"/>
          <p:cNvSpPr>
            <a:spLocks noGrp="1"/>
          </p:cNvSpPr>
          <p:nvPr>
            <p:ph type="body" sz="quarter" idx="14"/>
          </p:nvPr>
        </p:nvSpPr>
        <p:spPr/>
        <p:txBody>
          <a:bodyPr/>
          <a:lstStyle/>
          <a:p>
            <a:endParaRPr lang="de-DE"/>
          </a:p>
        </p:txBody>
      </p:sp>
    </p:spTree>
    <p:extLst>
      <p:ext uri="{BB962C8B-B14F-4D97-AF65-F5344CB8AC3E}">
        <p14:creationId xmlns:p14="http://schemas.microsoft.com/office/powerpoint/2010/main" val="3671655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Mitgliedervorteil Leiharbeit</a:t>
            </a:r>
          </a:p>
        </p:txBody>
      </p:sp>
      <p:sp>
        <p:nvSpPr>
          <p:cNvPr id="3" name="Inhaltsplatzhalter 2"/>
          <p:cNvSpPr>
            <a:spLocks noGrp="1"/>
          </p:cNvSpPr>
          <p:nvPr>
            <p:ph idx="1"/>
          </p:nvPr>
        </p:nvSpPr>
        <p:spPr>
          <a:xfrm>
            <a:off x="250825" y="2299168"/>
            <a:ext cx="4603397" cy="2119409"/>
          </a:xfrm>
        </p:spPr>
        <p:txBody>
          <a:bodyPr>
            <a:noAutofit/>
          </a:bodyPr>
          <a:lstStyle/>
          <a:p>
            <a:r>
              <a:rPr lang="de-DE" dirty="0"/>
              <a:t>Zwischen dem 19. Oktober und 30. November</a:t>
            </a:r>
          </a:p>
          <a:p>
            <a:r>
              <a:rPr lang="de-DE" dirty="0"/>
              <a:t>Per E-Mail oder per Post</a:t>
            </a:r>
          </a:p>
          <a:p>
            <a:r>
              <a:rPr lang="de-DE" dirty="0"/>
              <a:t>Antrag plus Mitgliedsbescheinigung</a:t>
            </a:r>
          </a:p>
          <a:p>
            <a:r>
              <a:rPr lang="de-DE" dirty="0"/>
              <a:t>Erhältlich auf </a:t>
            </a:r>
            <a:r>
              <a:rPr lang="de-DE" dirty="0">
                <a:hlinkClick r:id="rId3"/>
              </a:rPr>
              <a:t>igmetall.de/mitgliedervorteile</a:t>
            </a:r>
            <a:r>
              <a:rPr lang="de-DE" dirty="0"/>
              <a:t> oder bei der Geschäftsstelle</a:t>
            </a:r>
          </a:p>
          <a:p>
            <a:r>
              <a:rPr lang="de-DE" b="1" dirty="0"/>
              <a:t>Alle Infos, auch in anderen Sprachen, auf </a:t>
            </a:r>
            <a:r>
              <a:rPr lang="de-DE" b="1" dirty="0">
                <a:hlinkClick r:id="rId4"/>
              </a:rPr>
              <a:t>igmetall.de/mitgliedervorteil-</a:t>
            </a:r>
            <a:r>
              <a:rPr lang="de-DE" b="1" dirty="0" err="1">
                <a:hlinkClick r:id="rId4"/>
              </a:rPr>
              <a:t>leiharbeit</a:t>
            </a:r>
            <a:r>
              <a:rPr lang="de-DE" b="1" dirty="0"/>
              <a:t> </a:t>
            </a:r>
          </a:p>
          <a:p>
            <a:endParaRPr lang="de-DE" dirty="0"/>
          </a:p>
        </p:txBody>
      </p:sp>
      <p:sp>
        <p:nvSpPr>
          <p:cNvPr id="4" name="Textplatzhalter 3"/>
          <p:cNvSpPr>
            <a:spLocks noGrp="1"/>
          </p:cNvSpPr>
          <p:nvPr>
            <p:ph type="body" sz="quarter" idx="13"/>
          </p:nvPr>
        </p:nvSpPr>
        <p:spPr/>
        <p:txBody>
          <a:bodyPr/>
          <a:lstStyle/>
          <a:p>
            <a:r>
              <a:rPr lang="de-DE" dirty="0"/>
              <a:t>Antrag stellen – persönlich beim Verleiher!</a:t>
            </a:r>
          </a:p>
        </p:txBody>
      </p:sp>
      <p:pic>
        <p:nvPicPr>
          <p:cNvPr id="5" name="Grafik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4222" y="2098044"/>
            <a:ext cx="4125392" cy="2320533"/>
          </a:xfrm>
          <a:prstGeom prst="rect">
            <a:avLst/>
          </a:prstGeom>
        </p:spPr>
      </p:pic>
    </p:spTree>
    <p:extLst>
      <p:ext uri="{BB962C8B-B14F-4D97-AF65-F5344CB8AC3E}">
        <p14:creationId xmlns:p14="http://schemas.microsoft.com/office/powerpoint/2010/main" val="3652579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2"/>
          <p:cNvSpPr txBox="1">
            <a:spLocks/>
          </p:cNvSpPr>
          <p:nvPr/>
        </p:nvSpPr>
        <p:spPr>
          <a:xfrm>
            <a:off x="0" y="51618"/>
            <a:ext cx="6483927" cy="472175"/>
          </a:xfrm>
          <a:prstGeom prst="rect">
            <a:avLst/>
          </a:prstGeom>
        </p:spPr>
        <p:txBody>
          <a:bodyPr/>
          <a:lstStyle>
            <a:lvl1pPr algn="l" defTabSz="685800" rtl="0" eaLnBrk="1" latinLnBrk="0" hangingPunct="1">
              <a:lnSpc>
                <a:spcPct val="90000"/>
              </a:lnSpc>
              <a:spcBef>
                <a:spcPct val="0"/>
              </a:spcBef>
              <a:buNone/>
              <a:defRPr sz="3500" b="1" i="0" kern="1200" cap="all" spc="0" baseline="0">
                <a:solidFill>
                  <a:srgbClr val="E3051B"/>
                </a:solidFill>
                <a:latin typeface="Calibri" panose="020F0502020204030204" pitchFamily="34" charset="0"/>
                <a:ea typeface="+mj-ea"/>
                <a:cs typeface="Calibri" panose="020F0502020204030204" pitchFamily="34" charset="0"/>
              </a:defRPr>
            </a:lvl1pPr>
          </a:lstStyle>
          <a:p>
            <a:r>
              <a:rPr lang="de-DE" dirty="0"/>
              <a:t>Wie die IG Metall </a:t>
            </a:r>
          </a:p>
          <a:p>
            <a:r>
              <a:rPr lang="de-DE" dirty="0"/>
              <a:t>Leiharbeit fairer macht</a:t>
            </a:r>
          </a:p>
        </p:txBody>
      </p:sp>
      <p:pic>
        <p:nvPicPr>
          <p:cNvPr id="3" name="F-luN02pKaI"/>
          <p:cNvPicPr>
            <a:picLocks noRot="1" noChangeAspect="1"/>
          </p:cNvPicPr>
          <p:nvPr>
            <a:videoFile r:link="rId1"/>
          </p:nvPr>
        </p:nvPicPr>
        <p:blipFill>
          <a:blip r:embed="rId4"/>
          <a:stretch>
            <a:fillRect/>
          </a:stretch>
        </p:blipFill>
        <p:spPr>
          <a:xfrm>
            <a:off x="2286000" y="1159446"/>
            <a:ext cx="4572000" cy="3429000"/>
          </a:xfrm>
          <a:prstGeom prst="rect">
            <a:avLst/>
          </a:prstGeom>
        </p:spPr>
      </p:pic>
    </p:spTree>
    <p:extLst>
      <p:ext uri="{BB962C8B-B14F-4D97-AF65-F5344CB8AC3E}">
        <p14:creationId xmlns:p14="http://schemas.microsoft.com/office/powerpoint/2010/main" val="4153870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Jetzt mit uns gemeinsam loslegen</a:t>
            </a:r>
          </a:p>
        </p:txBody>
      </p:sp>
      <p:sp>
        <p:nvSpPr>
          <p:cNvPr id="3" name="Inhaltsplatzhalter 2"/>
          <p:cNvSpPr>
            <a:spLocks noGrp="1"/>
          </p:cNvSpPr>
          <p:nvPr>
            <p:ph idx="1"/>
          </p:nvPr>
        </p:nvSpPr>
        <p:spPr>
          <a:xfrm>
            <a:off x="250825" y="2299168"/>
            <a:ext cx="8642349" cy="2119409"/>
          </a:xfrm>
        </p:spPr>
        <p:txBody>
          <a:bodyPr>
            <a:normAutofit/>
          </a:bodyPr>
          <a:lstStyle/>
          <a:p>
            <a:r>
              <a:rPr lang="de-DE" dirty="0"/>
              <a:t>Verbesserungen wurden von Leiharbeiter*innen gemeinsam mit IG Metall erkämpft.</a:t>
            </a:r>
          </a:p>
          <a:p>
            <a:r>
              <a:rPr lang="de-DE" dirty="0"/>
              <a:t>Deshalb: werdet aktiv! Zum Beispiel in der Tarifbewegung</a:t>
            </a:r>
          </a:p>
          <a:p>
            <a:r>
              <a:rPr lang="de-DE" dirty="0"/>
              <a:t>Für mehr Übernahmen, bessere Arbeitsbedingungen, Erhöhung vom Entgelt</a:t>
            </a:r>
          </a:p>
          <a:p>
            <a:r>
              <a:rPr lang="de-DE" dirty="0"/>
              <a:t>Und vor allem: Mitglied werden!</a:t>
            </a:r>
          </a:p>
        </p:txBody>
      </p:sp>
      <p:sp>
        <p:nvSpPr>
          <p:cNvPr id="4" name="Textplatzhalter 3"/>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3372467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06" y="1625102"/>
            <a:ext cx="3744590" cy="2430000"/>
          </a:xfrm>
          <a:prstGeom prst="rect">
            <a:avLst/>
          </a:prstGeom>
        </p:spPr>
      </p:pic>
    </p:spTree>
    <p:extLst>
      <p:ext uri="{BB962C8B-B14F-4D97-AF65-F5344CB8AC3E}">
        <p14:creationId xmlns:p14="http://schemas.microsoft.com/office/powerpoint/2010/main" val="2635516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p:cNvSpPr txBox="1">
            <a:spLocks/>
          </p:cNvSpPr>
          <p:nvPr/>
        </p:nvSpPr>
        <p:spPr>
          <a:xfrm>
            <a:off x="0" y="51618"/>
            <a:ext cx="6483927" cy="472175"/>
          </a:xfrm>
          <a:prstGeom prst="rect">
            <a:avLst/>
          </a:prstGeom>
        </p:spPr>
        <p:txBody>
          <a:bodyPr/>
          <a:lstStyle>
            <a:lvl1pPr algn="l" defTabSz="685800" rtl="0" eaLnBrk="1" latinLnBrk="0" hangingPunct="1">
              <a:lnSpc>
                <a:spcPct val="90000"/>
              </a:lnSpc>
              <a:spcBef>
                <a:spcPct val="0"/>
              </a:spcBef>
              <a:buNone/>
              <a:defRPr sz="3500" b="1" i="0" kern="1200" cap="all" spc="0" baseline="0">
                <a:solidFill>
                  <a:srgbClr val="E3051B"/>
                </a:solidFill>
                <a:latin typeface="Calibri" panose="020F0502020204030204" pitchFamily="34" charset="0"/>
                <a:ea typeface="+mj-ea"/>
                <a:cs typeface="Calibri" panose="020F0502020204030204" pitchFamily="34" charset="0"/>
              </a:defRPr>
            </a:lvl1pPr>
          </a:lstStyle>
          <a:p>
            <a:r>
              <a:rPr lang="de-DE" dirty="0"/>
              <a:t>Gute Arbeit darf kein Glücksspiel sein</a:t>
            </a:r>
          </a:p>
        </p:txBody>
      </p:sp>
      <p:pic>
        <p:nvPicPr>
          <p:cNvPr id="2" name="D1NP1K57TDo"/>
          <p:cNvPicPr>
            <a:picLocks noRot="1" noChangeAspect="1"/>
          </p:cNvPicPr>
          <p:nvPr>
            <a:videoFile r:link="rId1"/>
          </p:nvPr>
        </p:nvPicPr>
        <p:blipFill rotWithShape="1">
          <a:blip r:embed="rId4"/>
          <a:stretch/>
        </p:blipFill>
        <p:spPr>
          <a:xfrm>
            <a:off x="2286000" y="1131679"/>
            <a:ext cx="4572000" cy="3429000"/>
          </a:xfrm>
          <a:prstGeom prst="rect">
            <a:avLst/>
          </a:prstGeom>
        </p:spPr>
      </p:pic>
    </p:spTree>
    <p:extLst>
      <p:ext uri="{BB962C8B-B14F-4D97-AF65-F5344CB8AC3E}">
        <p14:creationId xmlns:p14="http://schemas.microsoft.com/office/powerpoint/2010/main" val="369424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Belegschaften früher und heute</a:t>
            </a:r>
          </a:p>
        </p:txBody>
      </p:sp>
      <p:pic>
        <p:nvPicPr>
          <p:cNvPr id="5" name="Grafik 4"/>
          <p:cNvPicPr>
            <a:picLocks noChangeAspect="1"/>
          </p:cNvPicPr>
          <p:nvPr/>
        </p:nvPicPr>
        <p:blipFill>
          <a:blip r:embed="rId3"/>
          <a:stretch>
            <a:fillRect/>
          </a:stretch>
        </p:blipFill>
        <p:spPr>
          <a:xfrm>
            <a:off x="879475" y="2580983"/>
            <a:ext cx="3463926" cy="1907105"/>
          </a:xfrm>
          <a:prstGeom prst="rect">
            <a:avLst/>
          </a:prstGeom>
        </p:spPr>
      </p:pic>
      <p:pic>
        <p:nvPicPr>
          <p:cNvPr id="6" name="Grafik 5"/>
          <p:cNvPicPr>
            <a:picLocks noChangeAspect="1"/>
          </p:cNvPicPr>
          <p:nvPr/>
        </p:nvPicPr>
        <p:blipFill>
          <a:blip r:embed="rId4"/>
          <a:stretch>
            <a:fillRect/>
          </a:stretch>
        </p:blipFill>
        <p:spPr>
          <a:xfrm>
            <a:off x="4571999" y="1627431"/>
            <a:ext cx="4135786" cy="2941442"/>
          </a:xfrm>
          <a:prstGeom prst="rect">
            <a:avLst/>
          </a:prstGeom>
        </p:spPr>
      </p:pic>
      <p:sp>
        <p:nvSpPr>
          <p:cNvPr id="7" name="Textplatzhalter 6">
            <a:extLst>
              <a:ext uri="{FF2B5EF4-FFF2-40B4-BE49-F238E27FC236}">
                <a16:creationId xmlns:a16="http://schemas.microsoft.com/office/drawing/2014/main" id="{D5AAE422-B7AD-E24E-8DD5-0E099B84CD9B}"/>
              </a:ext>
            </a:extLst>
          </p:cNvPr>
          <p:cNvSpPr>
            <a:spLocks noGrp="1"/>
          </p:cNvSpPr>
          <p:nvPr>
            <p:ph type="body" sz="quarter" idx="13"/>
          </p:nvPr>
        </p:nvSpPr>
        <p:spPr>
          <a:xfrm>
            <a:off x="250825" y="1544968"/>
            <a:ext cx="8642349" cy="495300"/>
          </a:xfrm>
        </p:spPr>
        <p:txBody>
          <a:bodyPr/>
          <a:lstStyle/>
          <a:p>
            <a:r>
              <a:rPr lang="de-DE" dirty="0"/>
              <a:t>Leiharbeit und Werkverträge </a:t>
            </a:r>
          </a:p>
          <a:p>
            <a:r>
              <a:rPr lang="de-DE" dirty="0"/>
              <a:t>zergliedern die Betriebe</a:t>
            </a:r>
          </a:p>
        </p:txBody>
      </p:sp>
    </p:spTree>
    <p:extLst>
      <p:ext uri="{BB962C8B-B14F-4D97-AF65-F5344CB8AC3E}">
        <p14:creationId xmlns:p14="http://schemas.microsoft.com/office/powerpoint/2010/main" val="2982937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1860" y="0"/>
            <a:ext cx="5692140" cy="5143500"/>
          </a:xfrm>
          <a:prstGeom prst="rect">
            <a:avLst/>
          </a:prstGeom>
        </p:spPr>
      </p:pic>
      <p:sp>
        <p:nvSpPr>
          <p:cNvPr id="2" name="Titel 1"/>
          <p:cNvSpPr>
            <a:spLocks noGrp="1"/>
          </p:cNvSpPr>
          <p:nvPr>
            <p:ph type="title"/>
          </p:nvPr>
        </p:nvSpPr>
        <p:spPr/>
        <p:txBody>
          <a:bodyPr/>
          <a:lstStyle/>
          <a:p>
            <a:r>
              <a:rPr lang="de-DE" dirty="0"/>
              <a:t>Leiharbeit in </a:t>
            </a:r>
            <a:br>
              <a:rPr lang="de-DE" dirty="0"/>
            </a:br>
            <a:r>
              <a:rPr lang="de-DE" dirty="0"/>
              <a:t>allen Bereichen</a:t>
            </a:r>
          </a:p>
        </p:txBody>
      </p:sp>
      <p:sp>
        <p:nvSpPr>
          <p:cNvPr id="3" name="Inhaltsplatzhalter 2"/>
          <p:cNvSpPr>
            <a:spLocks noGrp="1"/>
          </p:cNvSpPr>
          <p:nvPr>
            <p:ph idx="1"/>
          </p:nvPr>
        </p:nvSpPr>
        <p:spPr>
          <a:xfrm>
            <a:off x="250826" y="2299168"/>
            <a:ext cx="3418064" cy="2119409"/>
          </a:xfrm>
        </p:spPr>
        <p:txBody>
          <a:bodyPr/>
          <a:lstStyle/>
          <a:p>
            <a:r>
              <a:rPr lang="de-DE" dirty="0"/>
              <a:t>In allen Bereichen der Betriebe wird Leiharbeit eingesetzt.</a:t>
            </a:r>
          </a:p>
          <a:p>
            <a:r>
              <a:rPr lang="de-DE" dirty="0"/>
              <a:t>Der Schwerpunkt ist im produktionsnahen Bereich.</a:t>
            </a:r>
          </a:p>
          <a:p>
            <a:endParaRPr lang="de-DE" dirty="0"/>
          </a:p>
        </p:txBody>
      </p:sp>
      <p:sp>
        <p:nvSpPr>
          <p:cNvPr id="5" name="Textfeld 4"/>
          <p:cNvSpPr txBox="1"/>
          <p:nvPr/>
        </p:nvSpPr>
        <p:spPr>
          <a:xfrm>
            <a:off x="6049126" y="4819400"/>
            <a:ext cx="2844048" cy="215444"/>
          </a:xfrm>
          <a:prstGeom prst="rect">
            <a:avLst/>
          </a:prstGeom>
          <a:noFill/>
        </p:spPr>
        <p:txBody>
          <a:bodyPr wrap="none" rtlCol="0">
            <a:spAutoFit/>
          </a:bodyPr>
          <a:lstStyle/>
          <a:p>
            <a:r>
              <a:rPr lang="de-DE" sz="800" dirty="0">
                <a:solidFill>
                  <a:srgbClr val="3C3C3B"/>
                </a:solidFill>
              </a:rPr>
              <a:t>Betriebsräte- und Vertrauensleutebefragung der IG Metall 2018</a:t>
            </a:r>
          </a:p>
        </p:txBody>
      </p:sp>
    </p:spTree>
    <p:extLst>
      <p:ext uri="{BB962C8B-B14F-4D97-AF65-F5344CB8AC3E}">
        <p14:creationId xmlns:p14="http://schemas.microsoft.com/office/powerpoint/2010/main" val="3386049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3ECE5EB-8328-6649-A1E3-4C25E10C8102}"/>
              </a:ext>
            </a:extLst>
          </p:cNvPr>
          <p:cNvSpPr>
            <a:spLocks noGrp="1"/>
          </p:cNvSpPr>
          <p:nvPr>
            <p:ph type="title"/>
          </p:nvPr>
        </p:nvSpPr>
        <p:spPr/>
        <p:txBody>
          <a:bodyPr/>
          <a:lstStyle/>
          <a:p>
            <a:r>
              <a:rPr lang="de-DE" dirty="0"/>
              <a:t>Verhindern – Begrenzen – Gestalten</a:t>
            </a:r>
          </a:p>
        </p:txBody>
      </p:sp>
      <p:sp>
        <p:nvSpPr>
          <p:cNvPr id="6" name="Inhaltsplatzhalter 5">
            <a:extLst>
              <a:ext uri="{FF2B5EF4-FFF2-40B4-BE49-F238E27FC236}">
                <a16:creationId xmlns:a16="http://schemas.microsoft.com/office/drawing/2014/main" id="{94501056-D0CB-AA47-BFAF-1BEC3DFE26F2}"/>
              </a:ext>
            </a:extLst>
          </p:cNvPr>
          <p:cNvSpPr>
            <a:spLocks noGrp="1"/>
          </p:cNvSpPr>
          <p:nvPr>
            <p:ph idx="1"/>
          </p:nvPr>
        </p:nvSpPr>
        <p:spPr/>
        <p:txBody>
          <a:bodyPr>
            <a:normAutofit lnSpcReduction="10000"/>
          </a:bodyPr>
          <a:lstStyle/>
          <a:p>
            <a:r>
              <a:rPr lang="de-DE" sz="2400" dirty="0"/>
              <a:t>Leiharbeit kann sinnvoll sein bei Auftragsspitzen oder kurzfristigen Bedarfen. Aber: Keine Leiharbeit auf Dauerarbeitsplätzen.</a:t>
            </a:r>
          </a:p>
          <a:p>
            <a:r>
              <a:rPr lang="de-DE" sz="2400" dirty="0"/>
              <a:t>Verbesserung der Rahmenbedingungen für den Einsatz von Leihbeschäftigten.</a:t>
            </a:r>
          </a:p>
          <a:p>
            <a:r>
              <a:rPr lang="de-DE" sz="2400" dirty="0"/>
              <a:t>Übernahmeregelungen durch Betriebsvereinbarungen.</a:t>
            </a:r>
          </a:p>
          <a:p>
            <a:r>
              <a:rPr lang="de-DE" sz="2400" dirty="0"/>
              <a:t>Gute Bezahlung für gute Arbeit. Gute Arbeit für alle.</a:t>
            </a:r>
          </a:p>
        </p:txBody>
      </p:sp>
      <p:sp>
        <p:nvSpPr>
          <p:cNvPr id="7" name="Textplatzhalter 6">
            <a:extLst>
              <a:ext uri="{FF2B5EF4-FFF2-40B4-BE49-F238E27FC236}">
                <a16:creationId xmlns:a16="http://schemas.microsoft.com/office/drawing/2014/main" id="{D5AAE422-B7AD-E24E-8DD5-0E099B84CD9B}"/>
              </a:ext>
            </a:extLst>
          </p:cNvPr>
          <p:cNvSpPr>
            <a:spLocks noGrp="1"/>
          </p:cNvSpPr>
          <p:nvPr>
            <p:ph type="body" sz="quarter" idx="13"/>
          </p:nvPr>
        </p:nvSpPr>
        <p:spPr/>
        <p:txBody>
          <a:bodyPr/>
          <a:lstStyle/>
          <a:p>
            <a:r>
              <a:rPr lang="de-DE" dirty="0"/>
              <a:t>Ziele der IG Metall</a:t>
            </a:r>
          </a:p>
        </p:txBody>
      </p:sp>
    </p:spTree>
    <p:extLst>
      <p:ext uri="{BB962C8B-B14F-4D97-AF65-F5344CB8AC3E}">
        <p14:creationId xmlns:p14="http://schemas.microsoft.com/office/powerpoint/2010/main" val="1194083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(PLATZHALTERFOLIE FÜR SITUATION VOR ORT / IN BETRIEB)</a:t>
            </a:r>
          </a:p>
        </p:txBody>
      </p:sp>
      <p:sp>
        <p:nvSpPr>
          <p:cNvPr id="3" name="Inhaltsplatzhalter 2"/>
          <p:cNvSpPr>
            <a:spLocks noGrp="1"/>
          </p:cNvSpPr>
          <p:nvPr>
            <p:ph idx="1"/>
          </p:nvPr>
        </p:nvSpPr>
        <p:spPr/>
        <p:txBody>
          <a:bodyPr/>
          <a:lstStyle/>
          <a:p>
            <a:r>
              <a:rPr lang="de-DE" dirty="0"/>
              <a:t>…</a:t>
            </a:r>
          </a:p>
        </p:txBody>
      </p:sp>
      <p:sp>
        <p:nvSpPr>
          <p:cNvPr id="4" name="Textplatzhalter 3"/>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1815920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Wir haben schon viel erreicht</a:t>
            </a:r>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3272576490"/>
              </p:ext>
            </p:extLst>
          </p:nvPr>
        </p:nvGraphicFramePr>
        <p:xfrm>
          <a:off x="250823" y="2353535"/>
          <a:ext cx="4500000" cy="1961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platzhalter 3"/>
          <p:cNvSpPr>
            <a:spLocks noGrp="1"/>
          </p:cNvSpPr>
          <p:nvPr>
            <p:ph type="body" sz="quarter" idx="13"/>
          </p:nvPr>
        </p:nvSpPr>
        <p:spPr/>
        <p:txBody>
          <a:bodyPr/>
          <a:lstStyle/>
          <a:p>
            <a:r>
              <a:rPr lang="de-DE" dirty="0"/>
              <a:t>durch die Tarifverträge der DGB-Gewerkschaften</a:t>
            </a:r>
          </a:p>
        </p:txBody>
      </p:sp>
      <p:graphicFrame>
        <p:nvGraphicFramePr>
          <p:cNvPr id="12" name="Tabelle 11">
            <a:extLst>
              <a:ext uri="{FF2B5EF4-FFF2-40B4-BE49-F238E27FC236}">
                <a16:creationId xmlns:a16="http://schemas.microsoft.com/office/drawing/2014/main" id="{C88B74C7-E1C4-D42A-B671-E1E57748A343}"/>
              </a:ext>
            </a:extLst>
          </p:cNvPr>
          <p:cNvGraphicFramePr>
            <a:graphicFrameLocks noGrp="1"/>
          </p:cNvGraphicFramePr>
          <p:nvPr>
            <p:extLst>
              <p:ext uri="{D42A27DB-BD31-4B8C-83A1-F6EECF244321}">
                <p14:modId xmlns:p14="http://schemas.microsoft.com/office/powerpoint/2010/main" val="2277879912"/>
              </p:ext>
            </p:extLst>
          </p:nvPr>
        </p:nvGraphicFramePr>
        <p:xfrm>
          <a:off x="5044470" y="2636868"/>
          <a:ext cx="3734514" cy="1394460"/>
        </p:xfrm>
        <a:graphic>
          <a:graphicData uri="http://schemas.openxmlformats.org/drawingml/2006/table">
            <a:tbl>
              <a:tblPr firstRow="1" bandRow="1">
                <a:tableStyleId>{F5AB1C69-6EDB-4FF4-983F-18BD219EF322}</a:tableStyleId>
              </a:tblPr>
              <a:tblGrid>
                <a:gridCol w="1867257">
                  <a:extLst>
                    <a:ext uri="{9D8B030D-6E8A-4147-A177-3AD203B41FA5}">
                      <a16:colId xmlns:a16="http://schemas.microsoft.com/office/drawing/2014/main" val="2160354139"/>
                    </a:ext>
                  </a:extLst>
                </a:gridCol>
                <a:gridCol w="1867257">
                  <a:extLst>
                    <a:ext uri="{9D8B030D-6E8A-4147-A177-3AD203B41FA5}">
                      <a16:colId xmlns:a16="http://schemas.microsoft.com/office/drawing/2014/main" val="1722559458"/>
                    </a:ext>
                  </a:extLst>
                </a:gridCol>
              </a:tblGrid>
              <a:tr h="28919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dirty="0">
                          <a:latin typeface="Meta IGM" panose="02000503040000020004" pitchFamily="2" charset="0"/>
                        </a:rPr>
                        <a:t>Beschäftigungsdauer</a:t>
                      </a:r>
                      <a:r>
                        <a:rPr lang="de-DE" baseline="0" dirty="0">
                          <a:latin typeface="Meta IGM" panose="02000503040000020004" pitchFamily="2" charset="0"/>
                        </a:rPr>
                        <a:t> b</a:t>
                      </a:r>
                      <a:r>
                        <a:rPr lang="de-DE" dirty="0">
                          <a:latin typeface="Meta IGM" panose="02000503040000020004" pitchFamily="2" charset="0"/>
                        </a:rPr>
                        <a:t>eim Verleihbetrieb</a:t>
                      </a:r>
                    </a:p>
                  </a:txBody>
                  <a:tcPr/>
                </a:tc>
                <a:tc>
                  <a:txBody>
                    <a:bodyPr/>
                    <a:lstStyle/>
                    <a:p>
                      <a:r>
                        <a:rPr lang="de-DE" dirty="0">
                          <a:latin typeface="Meta IGM" panose="02000503040000020004" pitchFamily="2" charset="0"/>
                        </a:rPr>
                        <a:t>Jahresurlaub</a:t>
                      </a:r>
                    </a:p>
                  </a:txBody>
                  <a:tcPr/>
                </a:tc>
                <a:extLst>
                  <a:ext uri="{0D108BD9-81ED-4DB2-BD59-A6C34878D82A}">
                    <a16:rowId xmlns:a16="http://schemas.microsoft.com/office/drawing/2014/main" val="2873364508"/>
                  </a:ext>
                </a:extLst>
              </a:tr>
              <a:tr h="170885">
                <a:tc>
                  <a:txBody>
                    <a:bodyPr/>
                    <a:lstStyle/>
                    <a:p>
                      <a:r>
                        <a:rPr lang="de-DE" dirty="0">
                          <a:solidFill>
                            <a:srgbClr val="3C3C3B"/>
                          </a:solidFill>
                          <a:latin typeface="Meta IGM" panose="02000503040000020004" pitchFamily="2" charset="0"/>
                        </a:rPr>
                        <a:t>Im 1. Jahr</a:t>
                      </a:r>
                    </a:p>
                  </a:txBody>
                  <a:tcPr/>
                </a:tc>
                <a:tc>
                  <a:txBody>
                    <a:bodyPr/>
                    <a:lstStyle/>
                    <a:p>
                      <a:r>
                        <a:rPr lang="de-DE" dirty="0">
                          <a:solidFill>
                            <a:srgbClr val="3C3C3B"/>
                          </a:solidFill>
                          <a:latin typeface="Meta IGM" panose="02000503040000020004" pitchFamily="2" charset="0"/>
                        </a:rPr>
                        <a:t>25 Tage</a:t>
                      </a:r>
                    </a:p>
                  </a:txBody>
                  <a:tcPr/>
                </a:tc>
                <a:extLst>
                  <a:ext uri="{0D108BD9-81ED-4DB2-BD59-A6C34878D82A}">
                    <a16:rowId xmlns:a16="http://schemas.microsoft.com/office/drawing/2014/main" val="3413460078"/>
                  </a:ext>
                </a:extLst>
              </a:tr>
              <a:tr h="170885">
                <a:tc>
                  <a:txBody>
                    <a:bodyPr/>
                    <a:lstStyle/>
                    <a:p>
                      <a:r>
                        <a:rPr lang="de-DE" dirty="0">
                          <a:solidFill>
                            <a:srgbClr val="3C3C3B"/>
                          </a:solidFill>
                          <a:latin typeface="Meta IGM" panose="02000503040000020004" pitchFamily="2" charset="0"/>
                        </a:rPr>
                        <a:t>Im 2. und 3. Jahr</a:t>
                      </a:r>
                    </a:p>
                  </a:txBody>
                  <a:tcPr/>
                </a:tc>
                <a:tc>
                  <a:txBody>
                    <a:bodyPr/>
                    <a:lstStyle/>
                    <a:p>
                      <a:r>
                        <a:rPr lang="de-DE" dirty="0">
                          <a:solidFill>
                            <a:srgbClr val="3C3C3B"/>
                          </a:solidFill>
                          <a:latin typeface="Meta IGM" panose="02000503040000020004" pitchFamily="2" charset="0"/>
                        </a:rPr>
                        <a:t>27 Tage</a:t>
                      </a:r>
                    </a:p>
                  </a:txBody>
                  <a:tcPr/>
                </a:tc>
                <a:extLst>
                  <a:ext uri="{0D108BD9-81ED-4DB2-BD59-A6C34878D82A}">
                    <a16:rowId xmlns:a16="http://schemas.microsoft.com/office/drawing/2014/main" val="2521674219"/>
                  </a:ext>
                </a:extLst>
              </a:tr>
              <a:tr h="170885">
                <a:tc>
                  <a:txBody>
                    <a:bodyPr/>
                    <a:lstStyle/>
                    <a:p>
                      <a:r>
                        <a:rPr lang="de-DE" dirty="0">
                          <a:solidFill>
                            <a:srgbClr val="3C3C3B"/>
                          </a:solidFill>
                          <a:latin typeface="Meta IGM" panose="02000503040000020004" pitchFamily="2" charset="0"/>
                        </a:rPr>
                        <a:t>Ab</a:t>
                      </a:r>
                      <a:r>
                        <a:rPr lang="de-DE" baseline="0" dirty="0">
                          <a:solidFill>
                            <a:srgbClr val="3C3C3B"/>
                          </a:solidFill>
                          <a:latin typeface="Meta IGM" panose="02000503040000020004" pitchFamily="2" charset="0"/>
                        </a:rPr>
                        <a:t> dem 4. Jahr</a:t>
                      </a:r>
                      <a:endParaRPr lang="de-DE" dirty="0">
                        <a:solidFill>
                          <a:srgbClr val="3C3C3B"/>
                        </a:solidFill>
                        <a:latin typeface="Meta IGM" panose="02000503040000020004" pitchFamily="2" charset="0"/>
                      </a:endParaRPr>
                    </a:p>
                  </a:txBody>
                  <a:tcPr/>
                </a:tc>
                <a:tc>
                  <a:txBody>
                    <a:bodyPr/>
                    <a:lstStyle/>
                    <a:p>
                      <a:r>
                        <a:rPr lang="de-DE" dirty="0">
                          <a:solidFill>
                            <a:srgbClr val="3C3C3B"/>
                          </a:solidFill>
                          <a:latin typeface="Meta IGM" panose="02000503040000020004" pitchFamily="2" charset="0"/>
                        </a:rPr>
                        <a:t>30 Tage</a:t>
                      </a:r>
                    </a:p>
                  </a:txBody>
                  <a:tcPr/>
                </a:tc>
                <a:extLst>
                  <a:ext uri="{0D108BD9-81ED-4DB2-BD59-A6C34878D82A}">
                    <a16:rowId xmlns:a16="http://schemas.microsoft.com/office/drawing/2014/main" val="2087839191"/>
                  </a:ext>
                </a:extLst>
              </a:tr>
            </a:tbl>
          </a:graphicData>
        </a:graphic>
      </p:graphicFrame>
    </p:spTree>
    <p:extLst>
      <p:ext uri="{BB962C8B-B14F-4D97-AF65-F5344CB8AC3E}">
        <p14:creationId xmlns:p14="http://schemas.microsoft.com/office/powerpoint/2010/main" val="1709007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Mitgliedervorteil Leiharbeit</a:t>
            </a:r>
          </a:p>
        </p:txBody>
      </p:sp>
      <p:sp>
        <p:nvSpPr>
          <p:cNvPr id="3" name="Inhaltsplatzhalter 2"/>
          <p:cNvSpPr>
            <a:spLocks noGrp="1"/>
          </p:cNvSpPr>
          <p:nvPr>
            <p:ph idx="1"/>
          </p:nvPr>
        </p:nvSpPr>
        <p:spPr>
          <a:xfrm>
            <a:off x="5406012" y="2299168"/>
            <a:ext cx="3487161" cy="2119409"/>
          </a:xfrm>
        </p:spPr>
        <p:txBody>
          <a:bodyPr>
            <a:noAutofit/>
          </a:bodyPr>
          <a:lstStyle/>
          <a:p>
            <a:r>
              <a:rPr lang="de-DE" sz="1485" dirty="0"/>
              <a:t>Anspruch haben nur Mitglieder der IG Metall, </a:t>
            </a:r>
          </a:p>
          <a:p>
            <a:pPr lvl="1"/>
            <a:r>
              <a:rPr lang="de-DE" sz="1485" dirty="0"/>
              <a:t>wenn sie mindestens 6 Monate Mitglied sind</a:t>
            </a:r>
          </a:p>
          <a:p>
            <a:pPr lvl="1"/>
            <a:r>
              <a:rPr lang="de-DE" sz="1485" dirty="0"/>
              <a:t>und mindestens 6 Monate bei ihrem aktuellen Verleiher beschäftigt sind,</a:t>
            </a:r>
          </a:p>
          <a:p>
            <a:pPr lvl="1"/>
            <a:r>
              <a:rPr lang="de-DE" sz="1485" dirty="0"/>
              <a:t>jeweils zum Stichtag 30. Juni fürs Urlaubsgeld bzw. 30. November fürs Weihnachtsgeld</a:t>
            </a:r>
          </a:p>
        </p:txBody>
      </p:sp>
      <p:sp>
        <p:nvSpPr>
          <p:cNvPr id="4" name="Textplatzhalter 3"/>
          <p:cNvSpPr>
            <a:spLocks noGrp="1"/>
          </p:cNvSpPr>
          <p:nvPr>
            <p:ph type="body" sz="quarter" idx="13"/>
          </p:nvPr>
        </p:nvSpPr>
        <p:spPr/>
        <p:txBody>
          <a:bodyPr/>
          <a:lstStyle/>
          <a:p>
            <a:r>
              <a:rPr lang="de-DE" dirty="0"/>
              <a:t>Extrazahlung zum Urlaubs- und Weihnachtsgeld.</a:t>
            </a:r>
          </a:p>
        </p:txBody>
      </p:sp>
      <p:pic>
        <p:nvPicPr>
          <p:cNvPr id="7" name="Grafik 6" descr="Ein Bild, das Text, Screenshot, Schrift, Zahl enthält.&#10;&#10;Automatisch generierte Beschreibung">
            <a:extLst>
              <a:ext uri="{FF2B5EF4-FFF2-40B4-BE49-F238E27FC236}">
                <a16:creationId xmlns:a16="http://schemas.microsoft.com/office/drawing/2014/main" id="{AD4F0179-5507-BB09-DBD0-8B07125C5C43}"/>
              </a:ext>
            </a:extLst>
          </p:cNvPr>
          <p:cNvPicPr>
            <a:picLocks noChangeAspect="1"/>
          </p:cNvPicPr>
          <p:nvPr/>
        </p:nvPicPr>
        <p:blipFill>
          <a:blip r:embed="rId3"/>
          <a:stretch>
            <a:fillRect/>
          </a:stretch>
        </p:blipFill>
        <p:spPr>
          <a:xfrm>
            <a:off x="250826" y="1871798"/>
            <a:ext cx="4914028" cy="2766786"/>
          </a:xfrm>
          <a:prstGeom prst="rect">
            <a:avLst/>
          </a:prstGeom>
        </p:spPr>
      </p:pic>
    </p:spTree>
    <p:extLst>
      <p:ext uri="{BB962C8B-B14F-4D97-AF65-F5344CB8AC3E}">
        <p14:creationId xmlns:p14="http://schemas.microsoft.com/office/powerpoint/2010/main" val="2797149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Mitgliedervorteil Leiharbeit</a:t>
            </a:r>
          </a:p>
        </p:txBody>
      </p:sp>
      <p:sp>
        <p:nvSpPr>
          <p:cNvPr id="3" name="Inhaltsplatzhalter 2"/>
          <p:cNvSpPr>
            <a:spLocks noGrp="1"/>
          </p:cNvSpPr>
          <p:nvPr>
            <p:ph idx="1"/>
          </p:nvPr>
        </p:nvSpPr>
        <p:spPr>
          <a:xfrm>
            <a:off x="250825" y="2299168"/>
            <a:ext cx="4603397" cy="2119409"/>
          </a:xfrm>
        </p:spPr>
        <p:txBody>
          <a:bodyPr>
            <a:noAutofit/>
          </a:bodyPr>
          <a:lstStyle/>
          <a:p>
            <a:r>
              <a:rPr lang="de-DE" dirty="0"/>
              <a:t>Zwischen dem 19. Mai und 30. Juni</a:t>
            </a:r>
          </a:p>
          <a:p>
            <a:r>
              <a:rPr lang="de-DE" dirty="0"/>
              <a:t>Per E-Mail oder per Post</a:t>
            </a:r>
          </a:p>
          <a:p>
            <a:r>
              <a:rPr lang="de-DE" dirty="0"/>
              <a:t>Antrag plus Mitgliedsbescheinigung an Verleiher</a:t>
            </a:r>
          </a:p>
          <a:p>
            <a:r>
              <a:rPr lang="de-DE" dirty="0"/>
              <a:t>Erhältlich auf </a:t>
            </a:r>
            <a:r>
              <a:rPr lang="de-DE" dirty="0">
                <a:hlinkClick r:id="rId3"/>
              </a:rPr>
              <a:t>igmetall.de/mitgliedervorteile</a:t>
            </a:r>
            <a:r>
              <a:rPr lang="de-DE" dirty="0"/>
              <a:t> oder bei der Geschäftsstelle</a:t>
            </a:r>
          </a:p>
          <a:p>
            <a:r>
              <a:rPr lang="de-DE" b="1" dirty="0"/>
              <a:t>Alle Infos, auch in anderen Sprachen, auf </a:t>
            </a:r>
            <a:r>
              <a:rPr lang="de-DE" b="1" dirty="0">
                <a:hlinkClick r:id="rId4"/>
              </a:rPr>
              <a:t>igmetall.de/mitgliedervorteil-</a:t>
            </a:r>
            <a:r>
              <a:rPr lang="de-DE" b="1" dirty="0" err="1">
                <a:hlinkClick r:id="rId4"/>
              </a:rPr>
              <a:t>leiharbeit</a:t>
            </a:r>
            <a:r>
              <a:rPr lang="de-DE" b="1" dirty="0"/>
              <a:t> </a:t>
            </a:r>
          </a:p>
          <a:p>
            <a:endParaRPr lang="de-DE" dirty="0"/>
          </a:p>
        </p:txBody>
      </p:sp>
      <p:sp>
        <p:nvSpPr>
          <p:cNvPr id="4" name="Textplatzhalter 3"/>
          <p:cNvSpPr>
            <a:spLocks noGrp="1"/>
          </p:cNvSpPr>
          <p:nvPr>
            <p:ph type="body" sz="quarter" idx="13"/>
          </p:nvPr>
        </p:nvSpPr>
        <p:spPr/>
        <p:txBody>
          <a:bodyPr/>
          <a:lstStyle/>
          <a:p>
            <a:r>
              <a:rPr lang="de-DE" dirty="0"/>
              <a:t>Antrag stellen – persönlich beim Verleiher!</a:t>
            </a:r>
          </a:p>
        </p:txBody>
      </p:sp>
      <p:pic>
        <p:nvPicPr>
          <p:cNvPr id="6" name="Grafi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4222" y="2096577"/>
            <a:ext cx="4128413" cy="2322000"/>
          </a:xfrm>
          <a:prstGeom prst="rect">
            <a:avLst/>
          </a:prstGeom>
        </p:spPr>
      </p:pic>
    </p:spTree>
    <p:extLst>
      <p:ext uri="{BB962C8B-B14F-4D97-AF65-F5344CB8AC3E}">
        <p14:creationId xmlns:p14="http://schemas.microsoft.com/office/powerpoint/2010/main" val="3392149989"/>
      </p:ext>
    </p:extLst>
  </p:cSld>
  <p:clrMapOvr>
    <a:masterClrMapping/>
  </p:clrMapOvr>
</p:sld>
</file>

<file path=ppt/theme/theme1.xml><?xml version="1.0" encoding="utf-8"?>
<a:theme xmlns:a="http://schemas.openxmlformats.org/drawingml/2006/main" name="Office">
  <a:themeElements>
    <a:clrScheme name="IG Metall Farben">
      <a:dk1>
        <a:srgbClr val="E2051A"/>
      </a:dk1>
      <a:lt1>
        <a:srgbClr val="FFFFFF"/>
      </a:lt1>
      <a:dk2>
        <a:srgbClr val="646363"/>
      </a:dk2>
      <a:lt2>
        <a:srgbClr val="FFFFFF"/>
      </a:lt2>
      <a:accent1>
        <a:srgbClr val="8F2C33"/>
      </a:accent1>
      <a:accent2>
        <a:srgbClr val="EAB500"/>
      </a:accent2>
      <a:accent3>
        <a:srgbClr val="2F80AB"/>
      </a:accent3>
      <a:accent4>
        <a:srgbClr val="5B9945"/>
      </a:accent4>
      <a:accent5>
        <a:srgbClr val="646363"/>
      </a:accent5>
      <a:accent6>
        <a:srgbClr val="DADADA"/>
      </a:accent6>
      <a:hlink>
        <a:srgbClr val="E3051B"/>
      </a:hlink>
      <a:folHlink>
        <a:srgbClr val="3C3C3B"/>
      </a:folHlink>
    </a:clrScheme>
    <a:fontScheme name="IG Metall Schriften">
      <a:majorFont>
        <a:latin typeface="Meta Head IGM Cond Black"/>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GM-Powerpoint-Vorlage-16zu9-Calibri" id="{59273BF3-2D09-6645-9135-5D126E972167}" vid="{0993527D-5BFD-9940-B5C7-E2FB32A7029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cd430bf-823f-4f75-9fc6-35588c872da4" xsi:nil="true"/>
    <lcf76f155ced4ddcb4097134ff3c332f xmlns="eae8c3a6-3bb2-48ea-bd34-eabe29bf365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3758627C056F5478F4EA2FD2AC36164" ma:contentTypeVersion="17" ma:contentTypeDescription="Ein neues Dokument erstellen." ma:contentTypeScope="" ma:versionID="18116d12e2e11c608acba7298d4b57fc">
  <xsd:schema xmlns:xsd="http://www.w3.org/2001/XMLSchema" xmlns:xs="http://www.w3.org/2001/XMLSchema" xmlns:p="http://schemas.microsoft.com/office/2006/metadata/properties" xmlns:ns2="eae8c3a6-3bb2-48ea-bd34-eabe29bf3657" xmlns:ns3="1cd430bf-823f-4f75-9fc6-35588c872da4" targetNamespace="http://schemas.microsoft.com/office/2006/metadata/properties" ma:root="true" ma:fieldsID="3eef4ec2a579606489dd49653fbf7102" ns2:_="" ns3:_="">
    <xsd:import namespace="eae8c3a6-3bb2-48ea-bd34-eabe29bf3657"/>
    <xsd:import namespace="1cd430bf-823f-4f75-9fc6-35588c872da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e8c3a6-3bb2-48ea-bd34-eabe29bf36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4e1a643d-3598-46ed-9344-1c0e2c50857f"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d430bf-823f-4f75-9fc6-35588c872da4"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754bd7bc-55f4-4f46-bbb7-134f4af8a365}" ma:internalName="TaxCatchAll" ma:showField="CatchAllData" ma:web="1cd430bf-823f-4f75-9fc6-35588c872d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3965D9-28F8-4603-9C25-840942B531DE}">
  <ds:schemaRefs>
    <ds:schemaRef ds:uri="http://schemas.microsoft.com/office/2006/documentManagement/types"/>
    <ds:schemaRef ds:uri="1cd430bf-823f-4f75-9fc6-35588c872da4"/>
    <ds:schemaRef ds:uri="http://purl.org/dc/dcmitype/"/>
    <ds:schemaRef ds:uri="http://purl.org/dc/elements/1.1/"/>
    <ds:schemaRef ds:uri="http://schemas.microsoft.com/office/2006/metadata/properties"/>
    <ds:schemaRef ds:uri="http://purl.org/dc/terms/"/>
    <ds:schemaRef ds:uri="http://schemas.microsoft.com/office/infopath/2007/PartnerControls"/>
    <ds:schemaRef ds:uri="http://schemas.openxmlformats.org/package/2006/metadata/core-properties"/>
    <ds:schemaRef ds:uri="eae8c3a6-3bb2-48ea-bd34-eabe29bf3657"/>
    <ds:schemaRef ds:uri="http://www.w3.org/XML/1998/namespace"/>
  </ds:schemaRefs>
</ds:datastoreItem>
</file>

<file path=customXml/itemProps2.xml><?xml version="1.0" encoding="utf-8"?>
<ds:datastoreItem xmlns:ds="http://schemas.openxmlformats.org/officeDocument/2006/customXml" ds:itemID="{CE037565-9934-41F4-B392-C82B4224A2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e8c3a6-3bb2-48ea-bd34-eabe29bf3657"/>
    <ds:schemaRef ds:uri="1cd430bf-823f-4f75-9fc6-35588c872d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CB89BD-B994-4AE2-A64A-CA56A0277F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IGM-Powerpoint-Vorlage-16zu9-Calibri</Template>
  <TotalTime>0</TotalTime>
  <Words>1617</Words>
  <Application>Microsoft Office PowerPoint</Application>
  <PresentationFormat>Bildschirmpräsentation (16:9)</PresentationFormat>
  <Paragraphs>154</Paragraphs>
  <Slides>13</Slides>
  <Notes>13</Notes>
  <HiddenSlides>2</HiddenSlides>
  <MMClips>2</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13</vt:i4>
      </vt:variant>
    </vt:vector>
  </HeadingPairs>
  <TitlesOfParts>
    <vt:vector size="17" baseType="lpstr">
      <vt:lpstr>Calibri</vt:lpstr>
      <vt:lpstr>Arial</vt:lpstr>
      <vt:lpstr>Meta IGM</vt:lpstr>
      <vt:lpstr>Office</vt:lpstr>
      <vt:lpstr>Erfolgreich für  Beschäftigte in Leiharbeit</vt:lpstr>
      <vt:lpstr>PowerPoint-Präsentation</vt:lpstr>
      <vt:lpstr>Belegschaften früher und heute</vt:lpstr>
      <vt:lpstr>Leiharbeit in  allen Bereichen</vt:lpstr>
      <vt:lpstr>Verhindern – Begrenzen – Gestalten</vt:lpstr>
      <vt:lpstr>(PLATZHALTERFOLIE FÜR SITUATION VOR ORT / IN BETRIEB)</vt:lpstr>
      <vt:lpstr>Wir haben schon viel erreicht</vt:lpstr>
      <vt:lpstr>Mitgliedervorteil Leiharbeit</vt:lpstr>
      <vt:lpstr>Mitgliedervorteil Leiharbeit</vt:lpstr>
      <vt:lpstr>Mitgliedervorteil Leiharbeit</vt:lpstr>
      <vt:lpstr>PowerPoint-Präsentation</vt:lpstr>
      <vt:lpstr>Jetzt mit uns gemeinsam loslegen</vt:lpstr>
      <vt:lpstr>PowerPoint-Präsentation</vt:lpstr>
    </vt:vector>
  </TitlesOfParts>
  <Company>IG Metall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Vogt, Dennis</dc:creator>
  <cp:lastModifiedBy>Vogt, Dennis</cp:lastModifiedBy>
  <cp:revision>40</cp:revision>
  <dcterms:created xsi:type="dcterms:W3CDTF">2022-03-14T13:57:34Z</dcterms:created>
  <dcterms:modified xsi:type="dcterms:W3CDTF">2024-04-24T11:54:47Z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0x01010073758627C056F5478F4EA2FD2AC36164</vt:lpwstr>
  </property>
  <property fmtid="{D5CDD505-2E9C-101B-9397-08002B2CF9AE}" pid="3" name="MediaServiceImageTags">
    <vt:lpwstr/>
  </property>
</Properties>
</file>